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76" r:id="rId8"/>
    <p:sldId id="277" r:id="rId9"/>
    <p:sldId id="278" r:id="rId10"/>
    <p:sldId id="279" r:id="rId11"/>
    <p:sldId id="262" r:id="rId12"/>
    <p:sldId id="285" r:id="rId13"/>
    <p:sldId id="266" r:id="rId14"/>
    <p:sldId id="286" r:id="rId15"/>
    <p:sldId id="270" r:id="rId16"/>
    <p:sldId id="271" r:id="rId17"/>
    <p:sldId id="272" r:id="rId18"/>
    <p:sldId id="287" r:id="rId19"/>
    <p:sldId id="288"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6893" autoAdjust="0"/>
  </p:normalViewPr>
  <p:slideViewPr>
    <p:cSldViewPr snapToGrid="0">
      <p:cViewPr varScale="1">
        <p:scale>
          <a:sx n="106" d="100"/>
          <a:sy n="106" d="100"/>
        </p:scale>
        <p:origin x="77" y="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CF7E8-3DC0-4E92-8D18-89809DF9F516}" type="datetimeFigureOut">
              <a:rPr lang="en-US" smtClean="0"/>
              <a:t>1/31/2020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D66E4-F78A-4A7F-92F8-787115713EB4}" type="slidenum">
              <a:rPr lang="en-US" smtClean="0"/>
              <a:t>‹#›</a:t>
            </a:fld>
            <a:endParaRPr lang="en-US"/>
          </a:p>
        </p:txBody>
      </p:sp>
    </p:spTree>
    <p:extLst>
      <p:ext uri="{BB962C8B-B14F-4D97-AF65-F5344CB8AC3E}">
        <p14:creationId xmlns:p14="http://schemas.microsoft.com/office/powerpoint/2010/main" val="421852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route to Materials Design is known as the “</a:t>
            </a:r>
            <a:r>
              <a:rPr lang="en-US" dirty="0" err="1"/>
              <a:t>Edisonian</a:t>
            </a:r>
            <a:r>
              <a:rPr lang="en-US" dirty="0"/>
              <a:t> Route.” As you may remember, when Thomas Edison invented the lightbulb, he tried thousands of materials for the lightbulb filament, many of which did not work. It was only after three thousand materials that he found a working material, which was actually a carbon based material and isn’t even the Tungsten filament used for </a:t>
            </a:r>
            <a:r>
              <a:rPr lang="en-US"/>
              <a:t>the last century</a:t>
            </a:r>
            <a:r>
              <a:rPr lang="en-US" dirty="0"/>
              <a:t>. </a:t>
            </a:r>
          </a:p>
        </p:txBody>
      </p:sp>
      <p:sp>
        <p:nvSpPr>
          <p:cNvPr id="4" name="Slide Number Placeholder 3"/>
          <p:cNvSpPr>
            <a:spLocks noGrp="1"/>
          </p:cNvSpPr>
          <p:nvPr>
            <p:ph type="sldNum" sz="quarter" idx="5"/>
          </p:nvPr>
        </p:nvSpPr>
        <p:spPr/>
        <p:txBody>
          <a:bodyPr/>
          <a:lstStyle/>
          <a:p>
            <a:fld id="{1512296C-D6F6-45CA-9684-E7DF10D87518}" type="slidenum">
              <a:rPr lang="en-US" smtClean="0"/>
              <a:t>2</a:t>
            </a:fld>
            <a:endParaRPr lang="en-US"/>
          </a:p>
        </p:txBody>
      </p:sp>
    </p:spTree>
    <p:extLst>
      <p:ext uri="{BB962C8B-B14F-4D97-AF65-F5344CB8AC3E}">
        <p14:creationId xmlns:p14="http://schemas.microsoft.com/office/powerpoint/2010/main" val="3421585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Personally, I am often quite unsatisfied with the prediction of a large list of stable materials. While a large list of predictions can be very impressive, it is very difficult to process such a large dataset. Why do certain chemistries form stable compounds? </a:t>
            </a:r>
          </a:p>
        </p:txBody>
      </p:sp>
      <p:sp>
        <p:nvSpPr>
          <p:cNvPr id="4" name="Slide Number Placeholder 3"/>
          <p:cNvSpPr>
            <a:spLocks noGrp="1"/>
          </p:cNvSpPr>
          <p:nvPr>
            <p:ph type="sldNum" sz="quarter" idx="5"/>
          </p:nvPr>
        </p:nvSpPr>
        <p:spPr/>
        <p:txBody>
          <a:bodyPr/>
          <a:lstStyle/>
          <a:p>
            <a:fld id="{9DE074F7-2EC3-4E5F-A47A-40ACF1E73C96}" type="slidenum">
              <a:rPr lang="en-US" smtClean="0"/>
              <a:t>15</a:t>
            </a:fld>
            <a:endParaRPr lang="en-US"/>
          </a:p>
        </p:txBody>
      </p:sp>
    </p:spTree>
    <p:extLst>
      <p:ext uri="{BB962C8B-B14F-4D97-AF65-F5344CB8AC3E}">
        <p14:creationId xmlns:p14="http://schemas.microsoft.com/office/powerpoint/2010/main" val="186952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year of the Periodic Table, and you must remember that before Mendeleev, the elements also comprised an unstructured list. It was only by the genius of Mendeleev that he constructed the periodic principle.</a:t>
            </a:r>
          </a:p>
        </p:txBody>
      </p:sp>
      <p:sp>
        <p:nvSpPr>
          <p:cNvPr id="4" name="Slide Number Placeholder 3"/>
          <p:cNvSpPr>
            <a:spLocks noGrp="1"/>
          </p:cNvSpPr>
          <p:nvPr>
            <p:ph type="sldNum" sz="quarter" idx="5"/>
          </p:nvPr>
        </p:nvSpPr>
        <p:spPr/>
        <p:txBody>
          <a:bodyPr/>
          <a:lstStyle/>
          <a:p>
            <a:fld id="{9DE074F7-2EC3-4E5F-A47A-40ACF1E73C96}" type="slidenum">
              <a:rPr lang="en-US" smtClean="0"/>
              <a:t>16</a:t>
            </a:fld>
            <a:endParaRPr lang="en-US"/>
          </a:p>
        </p:txBody>
      </p:sp>
    </p:spTree>
    <p:extLst>
      <p:ext uri="{BB962C8B-B14F-4D97-AF65-F5344CB8AC3E}">
        <p14:creationId xmlns:p14="http://schemas.microsoft.com/office/powerpoint/2010/main" val="260765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12296C-D6F6-45CA-9684-E7DF10D87518}" type="slidenum">
              <a:rPr lang="en-US" smtClean="0"/>
              <a:t>3</a:t>
            </a:fld>
            <a:endParaRPr lang="en-US"/>
          </a:p>
        </p:txBody>
      </p:sp>
    </p:spTree>
    <p:extLst>
      <p:ext uri="{BB962C8B-B14F-4D97-AF65-F5344CB8AC3E}">
        <p14:creationId xmlns:p14="http://schemas.microsoft.com/office/powerpoint/2010/main" val="3748956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accelerating materials discovery, via high-throughput computation. Density functional theory, which is the workhorse</a:t>
            </a:r>
            <a:r>
              <a:rPr lang="en-US" sz="1200" kern="1200" baseline="0" dirty="0">
                <a:solidFill>
                  <a:schemeClr val="tx1"/>
                </a:solidFill>
                <a:effectLst/>
                <a:latin typeface="+mn-lt"/>
                <a:ea typeface="+mn-ea"/>
                <a:cs typeface="+mn-cs"/>
              </a:rPr>
              <a:t> of computational materials science,</a:t>
            </a:r>
            <a:r>
              <a:rPr lang="en-US" sz="1200" kern="1200" dirty="0">
                <a:solidFill>
                  <a:schemeClr val="tx1"/>
                </a:solidFill>
                <a:effectLst/>
                <a:latin typeface="+mn-lt"/>
                <a:ea typeface="+mn-ea"/>
                <a:cs typeface="+mn-cs"/>
              </a:rPr>
              <a:t> is so computationally affordable now, that we can actually calculate the properties of nearly all known inorganic crystals, and compile our results into these enormous materials properties databases. The database that we built, the </a:t>
            </a:r>
            <a:r>
              <a:rPr lang="en-US" sz="1200" kern="1200" dirty="0" err="1">
                <a:solidFill>
                  <a:schemeClr val="tx1"/>
                </a:solidFill>
                <a:effectLst/>
                <a:latin typeface="+mn-lt"/>
                <a:ea typeface="+mn-ea"/>
                <a:cs typeface="+mn-cs"/>
              </a:rPr>
              <a:t>MaterialsProject</a:t>
            </a:r>
            <a:r>
              <a:rPr lang="en-US" sz="1200" kern="1200" dirty="0">
                <a:solidFill>
                  <a:schemeClr val="tx1"/>
                </a:solidFill>
                <a:effectLst/>
                <a:latin typeface="+mn-lt"/>
                <a:ea typeface="+mn-ea"/>
                <a:cs typeface="+mn-cs"/>
              </a:rPr>
              <a:t>, has nearly 70,000 entries, with computed band structures, elastic tensors, and we’re adding new properties every year. </a:t>
            </a:r>
          </a:p>
        </p:txBody>
      </p:sp>
      <p:sp>
        <p:nvSpPr>
          <p:cNvPr id="4" name="Slide Number Placeholder 3"/>
          <p:cNvSpPr>
            <a:spLocks noGrp="1"/>
          </p:cNvSpPr>
          <p:nvPr>
            <p:ph type="sldNum" sz="quarter" idx="10"/>
          </p:nvPr>
        </p:nvSpPr>
        <p:spPr/>
        <p:txBody>
          <a:bodyPr/>
          <a:lstStyle/>
          <a:p>
            <a:fld id="{F6E26A76-7D31-4FA8-8CE0-56800DC3CF7D}" type="slidenum">
              <a:rPr lang="en-US" smtClean="0"/>
              <a:t>4</a:t>
            </a:fld>
            <a:endParaRPr lang="en-US" dirty="0"/>
          </a:p>
        </p:txBody>
      </p:sp>
    </p:spTree>
    <p:extLst>
      <p:ext uri="{BB962C8B-B14F-4D97-AF65-F5344CB8AC3E}">
        <p14:creationId xmlns:p14="http://schemas.microsoft.com/office/powerpoint/2010/main" val="3301057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is, that within these 70,000 materials and their derivatives, there are materials with properties that can</a:t>
            </a:r>
            <a:r>
              <a:rPr lang="en-US" sz="1200" kern="1200" baseline="0" dirty="0">
                <a:solidFill>
                  <a:schemeClr val="tx1"/>
                </a:solidFill>
                <a:effectLst/>
                <a:latin typeface="+mn-lt"/>
                <a:ea typeface="+mn-ea"/>
                <a:cs typeface="+mn-cs"/>
              </a:rPr>
              <a:t> make superior </a:t>
            </a:r>
            <a:r>
              <a:rPr lang="en-US" sz="1200" kern="1200" dirty="0">
                <a:solidFill>
                  <a:schemeClr val="tx1"/>
                </a:solidFill>
                <a:effectLst/>
                <a:latin typeface="+mn-lt"/>
                <a:ea typeface="+mn-ea"/>
                <a:cs typeface="+mn-cs"/>
              </a:rPr>
              <a:t>battery cathodes, solar cells,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thermoelectrics</a:t>
            </a:r>
            <a:r>
              <a:rPr lang="en-US" sz="1200" kern="1200" baseline="0" dirty="0">
                <a:solidFill>
                  <a:schemeClr val="tx1"/>
                </a:solidFill>
                <a:effectLst/>
                <a:latin typeface="+mn-lt"/>
                <a:ea typeface="+mn-ea"/>
                <a:cs typeface="+mn-cs"/>
              </a:rPr>
              <a:t>, photocatalysts, you name it, we’ve probably searched for it.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strategy works, here is just a small collection of high-performance materials that we’ve predicted</a:t>
            </a:r>
            <a:r>
              <a:rPr lang="en-US" sz="1200" kern="1200" baseline="0" dirty="0">
                <a:solidFill>
                  <a:schemeClr val="tx1"/>
                </a:solidFill>
                <a:effectLst/>
                <a:latin typeface="+mn-lt"/>
                <a:ea typeface="+mn-ea"/>
                <a:cs typeface="+mn-cs"/>
              </a:rPr>
              <a:t> from high-throughput computation</a:t>
            </a:r>
            <a:r>
              <a:rPr lang="en-US" sz="1200" kern="1200" dirty="0">
                <a:solidFill>
                  <a:schemeClr val="tx1"/>
                </a:solidFill>
                <a:effectLst/>
                <a:latin typeface="+mn-lt"/>
                <a:ea typeface="+mn-ea"/>
                <a:cs typeface="+mn-cs"/>
              </a:rPr>
              <a:t>, including a hydrogen storage that I myself identified when I was an undergraduate, back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when hydrogen storage was still a thing …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E26A76-7D31-4FA8-8CE0-56800DC3CF7D}" type="slidenum">
              <a:rPr lang="en-US" smtClean="0"/>
              <a:t>5</a:t>
            </a:fld>
            <a:endParaRPr lang="en-US" dirty="0"/>
          </a:p>
        </p:txBody>
      </p:sp>
    </p:spTree>
    <p:extLst>
      <p:ext uri="{BB962C8B-B14F-4D97-AF65-F5344CB8AC3E}">
        <p14:creationId xmlns:p14="http://schemas.microsoft.com/office/powerpoint/2010/main" val="323862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Anyway, now that we’ve predicted all these wonder materials, we take this list of predictions to our experimental colleagues, they go to the lab, they synthesize these materials, and we all become rich and famous. </a:t>
            </a:r>
          </a:p>
          <a:p>
            <a:endParaRPr lang="en-US" dirty="0"/>
          </a:p>
          <a:p>
            <a:r>
              <a:rPr lang="en-US" sz="1200" kern="1200" dirty="0">
                <a:solidFill>
                  <a:schemeClr val="tx1"/>
                </a:solidFill>
                <a:effectLst/>
                <a:latin typeface="+mn-lt"/>
                <a:ea typeface="+mn-ea"/>
                <a:cs typeface="+mn-cs"/>
              </a:rPr>
              <a:t>At least, that’s the dream. Over the last five years or so, our group has come to a very sobering realization: </a:t>
            </a:r>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6</a:t>
            </a:fld>
            <a:endParaRPr lang="en-US" dirty="0"/>
          </a:p>
        </p:txBody>
      </p:sp>
    </p:spTree>
    <p:extLst>
      <p:ext uri="{BB962C8B-B14F-4D97-AF65-F5344CB8AC3E}">
        <p14:creationId xmlns:p14="http://schemas.microsoft.com/office/powerpoint/2010/main" val="303632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Anyway, now that we’ve predicted all these wonder materials, we take this list of predictions to our experimental colleagues, they go to the lab, they synthesize these materials, and we all become rich and famous. </a:t>
            </a:r>
          </a:p>
          <a:p>
            <a:endParaRPr lang="en-US" dirty="0"/>
          </a:p>
          <a:p>
            <a:r>
              <a:rPr lang="en-US" sz="1200" kern="1200" dirty="0">
                <a:solidFill>
                  <a:schemeClr val="tx1"/>
                </a:solidFill>
                <a:effectLst/>
                <a:latin typeface="+mn-lt"/>
                <a:ea typeface="+mn-ea"/>
                <a:cs typeface="+mn-cs"/>
              </a:rPr>
              <a:t>At least, that’s the dream. Over the last five years or so, our group has come to a very sobering realization: </a:t>
            </a:r>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11</a:t>
            </a:fld>
            <a:endParaRPr lang="en-US" dirty="0"/>
          </a:p>
        </p:txBody>
      </p:sp>
    </p:spTree>
    <p:extLst>
      <p:ext uri="{BB962C8B-B14F-4D97-AF65-F5344CB8AC3E}">
        <p14:creationId xmlns:p14="http://schemas.microsoft.com/office/powerpoint/2010/main" val="3460868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Anyway, now that we’ve predicted all these wonder materials, we take this list of predictions to our experimental colleagues, they go to the lab, they synthesize these materials, and we all become rich and famous. </a:t>
            </a:r>
          </a:p>
          <a:p>
            <a:endParaRPr lang="en-US" dirty="0"/>
          </a:p>
          <a:p>
            <a:r>
              <a:rPr lang="en-US" sz="1200" kern="1200" dirty="0">
                <a:solidFill>
                  <a:schemeClr val="tx1"/>
                </a:solidFill>
                <a:effectLst/>
                <a:latin typeface="+mn-lt"/>
                <a:ea typeface="+mn-ea"/>
                <a:cs typeface="+mn-cs"/>
              </a:rPr>
              <a:t>At least, that’s the dream. Over the last five years or so, our group has come to a very sobering realization: </a:t>
            </a:r>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12</a:t>
            </a:fld>
            <a:endParaRPr lang="en-US" dirty="0"/>
          </a:p>
        </p:txBody>
      </p:sp>
    </p:spTree>
    <p:extLst>
      <p:ext uri="{BB962C8B-B14F-4D97-AF65-F5344CB8AC3E}">
        <p14:creationId xmlns:p14="http://schemas.microsoft.com/office/powerpoint/2010/main" val="45716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Anyway, now that we’ve predicted all these wonder materials, we take this list of predictions to our experimental colleagues, they go to the lab, they synthesize these materials, and we all become rich and famous. </a:t>
            </a:r>
          </a:p>
          <a:p>
            <a:endParaRPr lang="en-US" dirty="0"/>
          </a:p>
          <a:p>
            <a:r>
              <a:rPr lang="en-US" sz="1200" kern="1200" dirty="0">
                <a:solidFill>
                  <a:schemeClr val="tx1"/>
                </a:solidFill>
                <a:effectLst/>
                <a:latin typeface="+mn-lt"/>
                <a:ea typeface="+mn-ea"/>
                <a:cs typeface="+mn-cs"/>
              </a:rPr>
              <a:t>At least, that’s the dream. Over the last five years or so, our group has come to a very sobering realization: </a:t>
            </a:r>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13</a:t>
            </a:fld>
            <a:endParaRPr lang="en-US" dirty="0"/>
          </a:p>
        </p:txBody>
      </p:sp>
    </p:spTree>
    <p:extLst>
      <p:ext uri="{BB962C8B-B14F-4D97-AF65-F5344CB8AC3E}">
        <p14:creationId xmlns:p14="http://schemas.microsoft.com/office/powerpoint/2010/main" val="184279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Inspired by the ability to synthesize highly metastable nitrides, we set out to computationally identify new nitrides using a data-mining approach.</a:t>
            </a:r>
            <a:r>
              <a:rPr lang="en-GB" sz="1200" kern="1200" dirty="0">
                <a:solidFill>
                  <a:schemeClr val="tx1"/>
                </a:solidFill>
                <a:effectLst/>
                <a:latin typeface="+mn-lt"/>
                <a:ea typeface="+mn-ea"/>
                <a:cs typeface="+mn-cs"/>
              </a:rPr>
              <a:t> Our </a:t>
            </a:r>
            <a:r>
              <a:rPr lang="en-GB" sz="1200" b="1" kern="1200" dirty="0">
                <a:solidFill>
                  <a:schemeClr val="tx1"/>
                </a:solidFill>
                <a:effectLst/>
                <a:latin typeface="+mn-lt"/>
                <a:ea typeface="+mn-ea"/>
                <a:cs typeface="+mn-cs"/>
              </a:rPr>
              <a:t>methodology is based on the observation that within a class of materials, such as the Nitrides, materials with ‘similar’ elements share the same crystal structures.</a:t>
            </a:r>
            <a:r>
              <a:rPr lang="en-GB" sz="1200" kern="1200" dirty="0">
                <a:solidFill>
                  <a:schemeClr val="tx1"/>
                </a:solidFill>
                <a:effectLst/>
                <a:latin typeface="+mn-lt"/>
                <a:ea typeface="+mn-ea"/>
                <a:cs typeface="+mn-cs"/>
              </a:rPr>
              <a:t> How do we determine which materials are similar? Well, we start from known materials, training the data-mining algorithm to see which cations are statistically prone to substitute for one another. Using this, we generate a substitution-probability matrix, determining which cations are likely to substitute for another in the same structure. We validate our matrix by using it to ‘predict’ known nitrides, by taking out a known nitride, and seeing if our algorithm can recover it. We find that it can do so over 80% of the time, and if we can identify known nitrides, well, feasibly we could use the same approach to identify unknown nitrides. So, using this substitution matrix on known nitrides, our data-mining algorithm has suggested 492 new binary nitrides, based on known structures. We next calculate their thermodynamics, to determine which ones are experimentally accessible.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14</a:t>
            </a:fld>
            <a:endParaRPr lang="en-US"/>
          </a:p>
        </p:txBody>
      </p:sp>
    </p:spTree>
    <p:extLst>
      <p:ext uri="{BB962C8B-B14F-4D97-AF65-F5344CB8AC3E}">
        <p14:creationId xmlns:p14="http://schemas.microsoft.com/office/powerpoint/2010/main" val="322322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79241C-ADC2-4122-AEF5-BA2F0A00FF68}"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214330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9241C-ADC2-4122-AEF5-BA2F0A00FF68}"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96787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9241C-ADC2-4122-AEF5-BA2F0A00FF68}"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2832172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a:xfrm>
            <a:off x="5791200" y="6684963"/>
            <a:ext cx="609600" cy="152400"/>
          </a:xfrm>
          <a:prstGeom prst="rect">
            <a:avLst/>
          </a:prstGeom>
        </p:spPr>
        <p:txBody>
          <a:bodyPr/>
          <a:lstStyle>
            <a:lvl1pPr>
              <a:defRPr/>
            </a:lvl1pPr>
          </a:lstStyle>
          <a:p>
            <a:pPr fontAlgn="base">
              <a:spcBef>
                <a:spcPct val="0"/>
              </a:spcBef>
              <a:spcAft>
                <a:spcPct val="0"/>
              </a:spcAft>
              <a:defRPr/>
            </a:pPr>
            <a:fld id="{B44D8E9A-16B1-6846-9E91-7191D0072CA2}" type="slidenum">
              <a:rPr lang="en-US" smtClean="0">
                <a:solidFill>
                  <a:srgbClr val="0959A5"/>
                </a:solidFill>
                <a:latin typeface="Arial" charset="0"/>
                <a:ea typeface="ＭＳ Ｐゴシック" charset="0"/>
                <a:cs typeface="ＭＳ Ｐゴシック" charset="0"/>
              </a:rPr>
              <a:pPr fontAlgn="base">
                <a:spcBef>
                  <a:spcPct val="0"/>
                </a:spcBef>
                <a:spcAft>
                  <a:spcPct val="0"/>
                </a:spcAft>
                <a:defRPr/>
              </a:pPr>
              <a:t>‹#›</a:t>
            </a:fld>
            <a:endParaRPr lang="en-US" dirty="0">
              <a:solidFill>
                <a:srgbClr val="0959A5"/>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63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9241C-ADC2-4122-AEF5-BA2F0A00FF68}"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193754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79241C-ADC2-4122-AEF5-BA2F0A00FF68}"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325965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79241C-ADC2-4122-AEF5-BA2F0A00FF68}"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238607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79241C-ADC2-4122-AEF5-BA2F0A00FF68}"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85890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79241C-ADC2-4122-AEF5-BA2F0A00FF68}" type="datetimeFigureOut">
              <a:rPr lang="en-US" smtClean="0"/>
              <a:t>1/31/2020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421075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9241C-ADC2-4122-AEF5-BA2F0A00FF68}" type="datetimeFigureOut">
              <a:rPr lang="en-US" smtClean="0"/>
              <a:t>1/31/2020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390068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79241C-ADC2-4122-AEF5-BA2F0A00FF68}"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3044810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79241C-ADC2-4122-AEF5-BA2F0A00FF68}"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17EBC-11B1-4610-8069-16EECBA6CD62}" type="slidenum">
              <a:rPr lang="en-US" smtClean="0"/>
              <a:t>‹#›</a:t>
            </a:fld>
            <a:endParaRPr lang="en-US"/>
          </a:p>
        </p:txBody>
      </p:sp>
    </p:spTree>
    <p:extLst>
      <p:ext uri="{BB962C8B-B14F-4D97-AF65-F5344CB8AC3E}">
        <p14:creationId xmlns:p14="http://schemas.microsoft.com/office/powerpoint/2010/main" val="287648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9241C-ADC2-4122-AEF5-BA2F0A00FF68}" type="datetimeFigureOut">
              <a:rPr lang="en-US" smtClean="0"/>
              <a:t>1/31/2020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A17EBC-11B1-4610-8069-16EECBA6CD62}" type="slidenum">
              <a:rPr lang="en-US" smtClean="0"/>
              <a:t>‹#›</a:t>
            </a:fld>
            <a:endParaRPr lang="en-US"/>
          </a:p>
        </p:txBody>
      </p:sp>
    </p:spTree>
    <p:extLst>
      <p:ext uri="{BB962C8B-B14F-4D97-AF65-F5344CB8AC3E}">
        <p14:creationId xmlns:p14="http://schemas.microsoft.com/office/powerpoint/2010/main" val="136600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whsun@umich.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4.png"/><Relationship Id="rId7" Type="http://schemas.openxmlformats.org/officeDocument/2006/relationships/image" Target="../media/image20.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25.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flipH="1">
            <a:off x="-1"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flipH="1">
            <a:off x="9341530" y="0"/>
            <a:ext cx="2850469"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p:cNvSpPr>
            <a:spLocks noGrp="1" noChangeArrowheads="1"/>
          </p:cNvSpPr>
          <p:nvPr>
            <p:ph type="ctrTitle"/>
          </p:nvPr>
        </p:nvSpPr>
        <p:spPr>
          <a:xfrm>
            <a:off x="685800" y="914400"/>
            <a:ext cx="7772400" cy="2514600"/>
          </a:xfrm>
        </p:spPr>
        <p:txBody>
          <a:bodyPr/>
          <a:lstStyle/>
          <a:p>
            <a:pPr eaLnBrk="1" hangingPunct="1"/>
            <a:r>
              <a:rPr lang="en-US" altLang="en-US" sz="3600" dirty="0">
                <a:solidFill>
                  <a:srgbClr val="000000"/>
                </a:solidFill>
              </a:rPr>
              <a:t>MSE 593</a:t>
            </a:r>
            <a:br>
              <a:rPr lang="en-US" altLang="en-US" sz="3600" dirty="0">
                <a:solidFill>
                  <a:srgbClr val="000000"/>
                </a:solidFill>
              </a:rPr>
            </a:br>
            <a:r>
              <a:rPr lang="en-US" altLang="en-US" sz="3600" dirty="0">
                <a:solidFill>
                  <a:srgbClr val="000000"/>
                </a:solidFill>
              </a:rPr>
              <a:t>Data-Driven Materials Design and Genomics</a:t>
            </a:r>
            <a:br>
              <a:rPr lang="en-US" altLang="en-US" sz="3600" dirty="0">
                <a:solidFill>
                  <a:srgbClr val="000000"/>
                </a:solidFill>
              </a:rPr>
            </a:br>
            <a:endParaRPr lang="en-US" altLang="en-US" sz="3600" dirty="0">
              <a:solidFill>
                <a:srgbClr val="000000"/>
              </a:solidFill>
            </a:endParaRPr>
          </a:p>
        </p:txBody>
      </p:sp>
      <p:sp>
        <p:nvSpPr>
          <p:cNvPr id="5" name="Rectangle 3"/>
          <p:cNvSpPr>
            <a:spLocks noGrp="1" noChangeArrowheads="1"/>
          </p:cNvSpPr>
          <p:nvPr>
            <p:ph type="subTitle" idx="1"/>
          </p:nvPr>
        </p:nvSpPr>
        <p:spPr>
          <a:xfrm>
            <a:off x="-73727" y="5690478"/>
            <a:ext cx="9144000" cy="704545"/>
          </a:xfrm>
        </p:spPr>
        <p:txBody>
          <a:bodyPr>
            <a:noAutofit/>
          </a:bodyPr>
          <a:lstStyle/>
          <a:p>
            <a:pPr eaLnBrk="1" hangingPunct="1"/>
            <a:r>
              <a:rPr lang="en-US" altLang="en-US" sz="2000" dirty="0">
                <a:solidFill>
                  <a:schemeClr val="bg1"/>
                </a:solidFill>
              </a:rPr>
              <a:t>Wenhao Sun, Assistant Professor</a:t>
            </a:r>
          </a:p>
          <a:p>
            <a:pPr eaLnBrk="1" hangingPunct="1"/>
            <a:r>
              <a:rPr lang="en-US" altLang="en-US" sz="2000" dirty="0">
                <a:solidFill>
                  <a:schemeClr val="bg1"/>
                </a:solidFill>
              </a:rPr>
              <a:t> </a:t>
            </a:r>
            <a:r>
              <a:rPr lang="en-US" altLang="en-US" sz="2000" dirty="0">
                <a:solidFill>
                  <a:schemeClr val="bg1"/>
                </a:solidFill>
                <a:hlinkClick r:id="rId2"/>
              </a:rPr>
              <a:t>whsun@umich.edu</a:t>
            </a:r>
            <a:r>
              <a:rPr lang="en-US" altLang="en-US" sz="2000" dirty="0">
                <a:solidFill>
                  <a:schemeClr val="bg1"/>
                </a:solidFill>
              </a:rPr>
              <a:t> , H.H. Dow 2001</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128" b="34307"/>
          <a:stretch/>
        </p:blipFill>
        <p:spPr>
          <a:xfrm>
            <a:off x="0" y="544"/>
            <a:ext cx="9144000" cy="5433121"/>
          </a:xfrm>
          <a:prstGeom prst="rect">
            <a:avLst/>
          </a:prstGeom>
        </p:spPr>
      </p:pic>
      <p:sp>
        <p:nvSpPr>
          <p:cNvPr id="8" name="TextBox 7"/>
          <p:cNvSpPr txBox="1"/>
          <p:nvPr/>
        </p:nvSpPr>
        <p:spPr>
          <a:xfrm>
            <a:off x="81593" y="968847"/>
            <a:ext cx="4416680" cy="2308324"/>
          </a:xfrm>
          <a:prstGeom prst="rect">
            <a:avLst/>
          </a:prstGeom>
          <a:noFill/>
        </p:spPr>
        <p:txBody>
          <a:bodyPr wrap="square" rtlCol="0">
            <a:spAutoFit/>
          </a:bodyPr>
          <a:lstStyle/>
          <a:p>
            <a:r>
              <a:rPr lang="en-US" sz="4800" dirty="0">
                <a:ln w="12700">
                  <a:solidFill>
                    <a:schemeClr val="bg1"/>
                  </a:solidFill>
                </a:ln>
                <a:effectLst/>
              </a:rPr>
              <a:t>Data-Driven </a:t>
            </a:r>
          </a:p>
          <a:p>
            <a:r>
              <a:rPr lang="en-US" sz="4800" dirty="0">
                <a:ln w="12700">
                  <a:solidFill>
                    <a:schemeClr val="bg1"/>
                  </a:solidFill>
                </a:ln>
                <a:effectLst/>
              </a:rPr>
              <a:t>Materials Design</a:t>
            </a:r>
          </a:p>
          <a:p>
            <a:r>
              <a:rPr lang="en-US" sz="4800" dirty="0">
                <a:ln w="12700">
                  <a:solidFill>
                    <a:schemeClr val="bg1"/>
                  </a:solidFill>
                </a:ln>
                <a:effectLst/>
              </a:rPr>
              <a:t>and Genomics</a:t>
            </a:r>
          </a:p>
        </p:txBody>
      </p:sp>
      <p:sp>
        <p:nvSpPr>
          <p:cNvPr id="10" name="TextBox 9"/>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3242947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B1DD3D1-F777-4E39-91C3-B7B26AF86CC4}"/>
              </a:ext>
            </a:extLst>
          </p:cNvPr>
          <p:cNvGrpSpPr/>
          <p:nvPr/>
        </p:nvGrpSpPr>
        <p:grpSpPr>
          <a:xfrm>
            <a:off x="4409732" y="1464490"/>
            <a:ext cx="4535933" cy="4446983"/>
            <a:chOff x="95254" y="137160"/>
            <a:chExt cx="6508257" cy="6640557"/>
          </a:xfrm>
        </p:grpSpPr>
        <p:pic>
          <p:nvPicPr>
            <p:cNvPr id="19" name="Picture 18">
              <a:extLst>
                <a:ext uri="{FF2B5EF4-FFF2-40B4-BE49-F238E27FC236}">
                  <a16:creationId xmlns:a16="http://schemas.microsoft.com/office/drawing/2014/main" id="{55D5D185-51C6-48AD-AED4-C827115301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550"/>
            <a:stretch/>
          </p:blipFill>
          <p:spPr>
            <a:xfrm>
              <a:off x="837672" y="843261"/>
              <a:ext cx="5749816" cy="5934456"/>
            </a:xfrm>
            <a:prstGeom prst="rect">
              <a:avLst/>
            </a:prstGeom>
          </p:spPr>
        </p:pic>
        <p:pic>
          <p:nvPicPr>
            <p:cNvPr id="20" name="Picture 19">
              <a:extLst>
                <a:ext uri="{FF2B5EF4-FFF2-40B4-BE49-F238E27FC236}">
                  <a16:creationId xmlns:a16="http://schemas.microsoft.com/office/drawing/2014/main" id="{F08CE33F-AC18-49E9-9B21-0E752CF4C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4" y="1007708"/>
              <a:ext cx="753421" cy="5770009"/>
            </a:xfrm>
            <a:prstGeom prst="rect">
              <a:avLst/>
            </a:prstGeom>
          </p:spPr>
        </p:pic>
        <p:pic>
          <p:nvPicPr>
            <p:cNvPr id="21" name="Picture 20">
              <a:extLst>
                <a:ext uri="{FF2B5EF4-FFF2-40B4-BE49-F238E27FC236}">
                  <a16:creationId xmlns:a16="http://schemas.microsoft.com/office/drawing/2014/main" id="{E92B9DA1-B5E7-49B5-9E5A-40EE053032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465" y="137160"/>
              <a:ext cx="5563046" cy="706101"/>
            </a:xfrm>
            <a:prstGeom prst="rect">
              <a:avLst/>
            </a:prstGeom>
          </p:spPr>
        </p:pic>
      </p:grpSp>
      <p:sp>
        <p:nvSpPr>
          <p:cNvPr id="22" name="TextBox 21">
            <a:extLst>
              <a:ext uri="{FF2B5EF4-FFF2-40B4-BE49-F238E27FC236}">
                <a16:creationId xmlns:a16="http://schemas.microsoft.com/office/drawing/2014/main" id="{7E6D238E-BCA9-4C63-B28F-DBABB512F9BD}"/>
              </a:ext>
            </a:extLst>
          </p:cNvPr>
          <p:cNvSpPr txBox="1"/>
          <p:nvPr/>
        </p:nvSpPr>
        <p:spPr>
          <a:xfrm>
            <a:off x="5594790" y="5905970"/>
            <a:ext cx="914481" cy="430887"/>
          </a:xfrm>
          <a:prstGeom prst="rect">
            <a:avLst/>
          </a:prstGeom>
          <a:noFill/>
        </p:spPr>
        <p:txBody>
          <a:bodyPr wrap="none" rtlCol="0">
            <a:spAutoFit/>
          </a:bodyPr>
          <a:lstStyle/>
          <a:p>
            <a:r>
              <a:rPr lang="en-US" sz="2200" b="1" dirty="0">
                <a:solidFill>
                  <a:srgbClr val="0000FF"/>
                </a:solidFill>
              </a:rPr>
              <a:t>Stable</a:t>
            </a:r>
          </a:p>
        </p:txBody>
      </p:sp>
      <p:sp>
        <p:nvSpPr>
          <p:cNvPr id="23" name="TextBox 22">
            <a:extLst>
              <a:ext uri="{FF2B5EF4-FFF2-40B4-BE49-F238E27FC236}">
                <a16:creationId xmlns:a16="http://schemas.microsoft.com/office/drawing/2014/main" id="{AC21FA9F-348B-4EB3-8CF4-19D39444D2C4}"/>
              </a:ext>
            </a:extLst>
          </p:cNvPr>
          <p:cNvSpPr txBox="1"/>
          <p:nvPr/>
        </p:nvSpPr>
        <p:spPr>
          <a:xfrm>
            <a:off x="5594790" y="6262856"/>
            <a:ext cx="1515864" cy="430887"/>
          </a:xfrm>
          <a:prstGeom prst="rect">
            <a:avLst/>
          </a:prstGeom>
          <a:noFill/>
        </p:spPr>
        <p:txBody>
          <a:bodyPr wrap="none" rtlCol="0">
            <a:spAutoFit/>
          </a:bodyPr>
          <a:lstStyle/>
          <a:p>
            <a:r>
              <a:rPr lang="en-US" sz="2200" b="1" dirty="0">
                <a:solidFill>
                  <a:srgbClr val="FF00FF"/>
                </a:solidFill>
              </a:rPr>
              <a:t>New Stable</a:t>
            </a:r>
            <a:endParaRPr lang="en-US" sz="2200" dirty="0">
              <a:solidFill>
                <a:srgbClr val="FF00FF"/>
              </a:solidFill>
            </a:endParaRPr>
          </a:p>
        </p:txBody>
      </p:sp>
      <p:sp>
        <p:nvSpPr>
          <p:cNvPr id="24" name="TextBox 23">
            <a:extLst>
              <a:ext uri="{FF2B5EF4-FFF2-40B4-BE49-F238E27FC236}">
                <a16:creationId xmlns:a16="http://schemas.microsoft.com/office/drawing/2014/main" id="{41B0DCED-478A-4745-AB7A-4B660187062D}"/>
              </a:ext>
            </a:extLst>
          </p:cNvPr>
          <p:cNvSpPr txBox="1"/>
          <p:nvPr/>
        </p:nvSpPr>
        <p:spPr>
          <a:xfrm>
            <a:off x="7335798" y="5905970"/>
            <a:ext cx="1512594" cy="430887"/>
          </a:xfrm>
          <a:prstGeom prst="rect">
            <a:avLst/>
          </a:prstGeom>
          <a:noFill/>
        </p:spPr>
        <p:txBody>
          <a:bodyPr wrap="none" rtlCol="0">
            <a:spAutoFit/>
          </a:bodyPr>
          <a:lstStyle/>
          <a:p>
            <a:r>
              <a:rPr lang="en-US" sz="2200" b="1" dirty="0">
                <a:solidFill>
                  <a:srgbClr val="008000"/>
                </a:solidFill>
              </a:rPr>
              <a:t>Metastable</a:t>
            </a:r>
            <a:endParaRPr lang="en-US" sz="2200" dirty="0">
              <a:solidFill>
                <a:srgbClr val="008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CF4F99A-110D-40A8-8E65-72A63BA35DA8}"/>
              </a:ext>
            </a:extLst>
          </p:cNvPr>
          <p:cNvSpPr txBox="1"/>
          <p:nvPr/>
        </p:nvSpPr>
        <p:spPr>
          <a:xfrm>
            <a:off x="7622864" y="6264444"/>
            <a:ext cx="1225528" cy="430887"/>
          </a:xfrm>
          <a:prstGeom prst="rect">
            <a:avLst/>
          </a:prstGeom>
          <a:noFill/>
        </p:spPr>
        <p:txBody>
          <a:bodyPr wrap="none" rtlCol="0">
            <a:spAutoFit/>
          </a:bodyPr>
          <a:lstStyle/>
          <a:p>
            <a:r>
              <a:rPr lang="en-US" sz="2200" b="1" dirty="0">
                <a:solidFill>
                  <a:srgbClr val="C00000"/>
                </a:solidFill>
              </a:rPr>
              <a:t>Unstable</a:t>
            </a:r>
            <a:endParaRPr lang="en-US" sz="2200" dirty="0">
              <a:solidFill>
                <a:srgbClr val="C0000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94EDDCC-27C8-4221-A9BA-92F5A8877AC1}"/>
              </a:ext>
            </a:extLst>
          </p:cNvPr>
          <p:cNvSpPr txBox="1"/>
          <p:nvPr/>
        </p:nvSpPr>
        <p:spPr>
          <a:xfrm>
            <a:off x="4910551" y="1086656"/>
            <a:ext cx="3325077" cy="338554"/>
          </a:xfrm>
          <a:prstGeom prst="rect">
            <a:avLst/>
          </a:prstGeom>
          <a:noFill/>
        </p:spPr>
        <p:txBody>
          <a:bodyPr wrap="none" rtlCol="0">
            <a:spAutoFit/>
          </a:bodyPr>
          <a:lstStyle/>
          <a:p>
            <a:r>
              <a:rPr lang="en-US" sz="1600" dirty="0"/>
              <a:t>W. Sun </a:t>
            </a:r>
            <a:r>
              <a:rPr lang="en-US" sz="1600" i="1" dirty="0"/>
              <a:t>et al.</a:t>
            </a:r>
            <a:r>
              <a:rPr lang="en-US" sz="1600" dirty="0"/>
              <a:t>, </a:t>
            </a:r>
            <a:r>
              <a:rPr lang="en-US" sz="1600" i="1" dirty="0"/>
              <a:t>Nature Materials </a:t>
            </a:r>
            <a:r>
              <a:rPr lang="en-US" sz="1600" dirty="0"/>
              <a:t>(2019)</a:t>
            </a:r>
          </a:p>
        </p:txBody>
      </p:sp>
      <p:sp>
        <p:nvSpPr>
          <p:cNvPr id="27" name="TextBox 26">
            <a:extLst>
              <a:ext uri="{FF2B5EF4-FFF2-40B4-BE49-F238E27FC236}">
                <a16:creationId xmlns:a16="http://schemas.microsoft.com/office/drawing/2014/main" id="{52D2C0B4-CEC3-46E3-9F30-EF3C7B9FDC52}"/>
              </a:ext>
            </a:extLst>
          </p:cNvPr>
          <p:cNvSpPr txBox="1"/>
          <p:nvPr/>
        </p:nvSpPr>
        <p:spPr>
          <a:xfrm>
            <a:off x="4535897" y="747805"/>
            <a:ext cx="4571508" cy="369332"/>
          </a:xfrm>
          <a:prstGeom prst="rect">
            <a:avLst/>
          </a:prstGeom>
          <a:noFill/>
        </p:spPr>
        <p:txBody>
          <a:bodyPr wrap="none" rtlCol="0">
            <a:spAutoFit/>
          </a:bodyPr>
          <a:lstStyle/>
          <a:p>
            <a:r>
              <a:rPr lang="en-US" b="1" u="sng" dirty="0"/>
              <a:t>A Map of the Inorganic Ternary Metal Nitrides</a:t>
            </a:r>
          </a:p>
        </p:txBody>
      </p:sp>
      <p:sp>
        <p:nvSpPr>
          <p:cNvPr id="28" name="Rectangle 27">
            <a:extLst>
              <a:ext uri="{FF2B5EF4-FFF2-40B4-BE49-F238E27FC236}">
                <a16:creationId xmlns:a16="http://schemas.microsoft.com/office/drawing/2014/main" id="{C3945019-FB78-4443-BB92-E55974863302}"/>
              </a:ext>
            </a:extLst>
          </p:cNvPr>
          <p:cNvSpPr/>
          <p:nvPr/>
        </p:nvSpPr>
        <p:spPr>
          <a:xfrm>
            <a:off x="0" y="100968"/>
            <a:ext cx="9072466" cy="532903"/>
          </a:xfrm>
          <a:prstGeom prst="rect">
            <a:avLst/>
          </a:prstGeom>
        </p:spPr>
        <p:txBody>
          <a:bodyPr wrap="square">
            <a:spAutoFit/>
          </a:bodyPr>
          <a:lstStyle/>
          <a:p>
            <a:pPr>
              <a:lnSpc>
                <a:spcPct val="107000"/>
              </a:lnSpc>
              <a:spcAft>
                <a:spcPts val="800"/>
              </a:spcAft>
            </a:pPr>
            <a:r>
              <a:rPr lang="en-US" sz="2800" b="1" i="1" u="sng" dirty="0">
                <a:solidFill>
                  <a:srgbClr val="0000FF"/>
                </a:solidFill>
              </a:rPr>
              <a:t>Exploratory Synthesis</a:t>
            </a:r>
            <a:r>
              <a:rPr lang="en-US" sz="2800" b="1" i="1" dirty="0">
                <a:solidFill>
                  <a:srgbClr val="0000FF"/>
                </a:solidFill>
              </a:rPr>
              <a:t>:  </a:t>
            </a:r>
            <a:r>
              <a:rPr lang="en-US" sz="2400" i="1" dirty="0">
                <a:ea typeface="Calibri" panose="020F0502020204030204" pitchFamily="34" charset="0"/>
                <a:cs typeface="Times New Roman" panose="02020603050405020304" pitchFamily="18" charset="0"/>
              </a:rPr>
              <a:t>Which </a:t>
            </a:r>
            <a:r>
              <a:rPr lang="en-US" sz="2400" b="1" i="1" dirty="0">
                <a:ea typeface="Calibri" panose="020F0502020204030204" pitchFamily="34" charset="0"/>
                <a:cs typeface="Times New Roman" panose="02020603050405020304" pitchFamily="18" charset="0"/>
              </a:rPr>
              <a:t>new</a:t>
            </a:r>
            <a:r>
              <a:rPr lang="en-US" sz="2400" i="1" dirty="0">
                <a:ea typeface="Calibri" panose="020F0502020204030204" pitchFamily="34" charset="0"/>
                <a:cs typeface="Times New Roman" panose="02020603050405020304" pitchFamily="18" charset="0"/>
              </a:rPr>
              <a:t> materials are synthesizable?</a:t>
            </a:r>
            <a:endParaRPr lang="en-US" sz="2400" i="1" dirty="0">
              <a:effectLst/>
              <a:ea typeface="Calibri" panose="020F0502020204030204" pitchFamily="34" charset="0"/>
              <a:cs typeface="Times New Roman" panose="02020603050405020304" pitchFamily="18" charset="0"/>
            </a:endParaRPr>
          </a:p>
        </p:txBody>
      </p:sp>
      <p:sp>
        <p:nvSpPr>
          <p:cNvPr id="32" name="Rectangle 31"/>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pic>
        <p:nvPicPr>
          <p:cNvPr id="42" name="Picture 2" descr="Image result for titanium nitride coa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510" y="1178712"/>
            <a:ext cx="2435386" cy="11397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Image result for white light L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563" y="2621559"/>
            <a:ext cx="1531738" cy="10211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Image result for nitride magne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2924" b="12222"/>
          <a:stretch/>
        </p:blipFill>
        <p:spPr bwMode="auto">
          <a:xfrm>
            <a:off x="2419131" y="2298516"/>
            <a:ext cx="1505320" cy="146428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encrypted-tbn0.gstatic.com/images?q=tbn:ANd9GcT_G-lP1K9VbCiZILwOwWOEXa46PmqbPh_6AIvwj6xT1Kk1lplDq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92941"/>
            <a:ext cx="590135" cy="58230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479668" y="3642718"/>
            <a:ext cx="1791203" cy="830997"/>
          </a:xfrm>
          <a:prstGeom prst="rect">
            <a:avLst/>
          </a:prstGeom>
          <a:noFill/>
        </p:spPr>
        <p:txBody>
          <a:bodyPr wrap="square" rtlCol="0">
            <a:spAutoFit/>
          </a:bodyPr>
          <a:lstStyle/>
          <a:p>
            <a:r>
              <a:rPr lang="en-US" sz="1600" dirty="0"/>
              <a:t>White Light LEDs</a:t>
            </a:r>
          </a:p>
          <a:p>
            <a:r>
              <a:rPr lang="en-US" sz="1600" b="1" dirty="0" err="1"/>
              <a:t>GaN</a:t>
            </a:r>
            <a:r>
              <a:rPr lang="en-US" sz="1600" dirty="0"/>
              <a:t> </a:t>
            </a:r>
            <a:r>
              <a:rPr lang="en-US" sz="1600" dirty="0">
                <a:sym typeface="Wingdings" panose="05000000000000000000" pitchFamily="2" charset="2"/>
              </a:rPr>
              <a:t> </a:t>
            </a:r>
            <a:r>
              <a:rPr lang="en-US" sz="1600" dirty="0"/>
              <a:t>Nobel Prize</a:t>
            </a:r>
          </a:p>
          <a:p>
            <a:r>
              <a:rPr lang="en-US" sz="1600" dirty="0"/>
              <a:t> in Physics 2014 </a:t>
            </a:r>
          </a:p>
        </p:txBody>
      </p:sp>
      <p:sp>
        <p:nvSpPr>
          <p:cNvPr id="47" name="TextBox 46"/>
          <p:cNvSpPr txBox="1"/>
          <p:nvPr/>
        </p:nvSpPr>
        <p:spPr>
          <a:xfrm>
            <a:off x="669735" y="1972655"/>
            <a:ext cx="2553456" cy="369332"/>
          </a:xfrm>
          <a:prstGeom prst="rect">
            <a:avLst/>
          </a:prstGeom>
          <a:noFill/>
        </p:spPr>
        <p:txBody>
          <a:bodyPr wrap="none" rtlCol="0">
            <a:spAutoFit/>
          </a:bodyPr>
          <a:lstStyle/>
          <a:p>
            <a:r>
              <a:rPr lang="en-US" b="1" dirty="0"/>
              <a:t>TiN</a:t>
            </a:r>
            <a:r>
              <a:rPr lang="en-US" dirty="0"/>
              <a:t> – </a:t>
            </a:r>
            <a:r>
              <a:rPr lang="en-US" dirty="0" err="1"/>
              <a:t>Superhard</a:t>
            </a:r>
            <a:r>
              <a:rPr lang="en-US" dirty="0"/>
              <a:t> Coatings</a:t>
            </a:r>
          </a:p>
        </p:txBody>
      </p:sp>
      <p:sp>
        <p:nvSpPr>
          <p:cNvPr id="48" name="TextBox 47"/>
          <p:cNvSpPr txBox="1"/>
          <p:nvPr/>
        </p:nvSpPr>
        <p:spPr>
          <a:xfrm>
            <a:off x="2270450" y="3718111"/>
            <a:ext cx="1902316" cy="830997"/>
          </a:xfrm>
          <a:prstGeom prst="rect">
            <a:avLst/>
          </a:prstGeom>
          <a:noFill/>
        </p:spPr>
        <p:txBody>
          <a:bodyPr wrap="none" rtlCol="0">
            <a:spAutoFit/>
          </a:bodyPr>
          <a:lstStyle/>
          <a:p>
            <a:pPr algn="ctr"/>
            <a:r>
              <a:rPr lang="en-US" sz="1600" b="1" dirty="0"/>
              <a:t>Fe</a:t>
            </a:r>
            <a:r>
              <a:rPr lang="en-US" sz="1600" b="1" baseline="-25000" dirty="0"/>
              <a:t>16</a:t>
            </a:r>
            <a:r>
              <a:rPr lang="en-US" sz="1600" b="1" dirty="0"/>
              <a:t>N</a:t>
            </a:r>
            <a:r>
              <a:rPr lang="en-US" sz="1600" b="1" baseline="-25000" dirty="0"/>
              <a:t>2</a:t>
            </a:r>
            <a:r>
              <a:rPr lang="en-US" sz="1600" dirty="0"/>
              <a:t> – 4x stronger </a:t>
            </a:r>
            <a:br>
              <a:rPr lang="en-US" sz="1600" dirty="0"/>
            </a:br>
            <a:r>
              <a:rPr lang="en-US" sz="1600" dirty="0"/>
              <a:t>than neodymium</a:t>
            </a:r>
          </a:p>
          <a:p>
            <a:pPr algn="ctr"/>
            <a:r>
              <a:rPr lang="en-US" sz="1600" dirty="0"/>
              <a:t>magnets</a:t>
            </a:r>
          </a:p>
        </p:txBody>
      </p:sp>
      <p:sp>
        <p:nvSpPr>
          <p:cNvPr id="36" name="TextBox 35"/>
          <p:cNvSpPr txBox="1"/>
          <p:nvPr/>
        </p:nvSpPr>
        <p:spPr>
          <a:xfrm>
            <a:off x="276514" y="766830"/>
            <a:ext cx="3264996" cy="369332"/>
          </a:xfrm>
          <a:prstGeom prst="rect">
            <a:avLst/>
          </a:prstGeom>
          <a:noFill/>
        </p:spPr>
        <p:txBody>
          <a:bodyPr wrap="none" rtlCol="0">
            <a:spAutoFit/>
          </a:bodyPr>
          <a:lstStyle/>
          <a:p>
            <a:r>
              <a:rPr lang="en-US" b="1" i="1" u="sng" dirty="0"/>
              <a:t>Nitrides are important materials</a:t>
            </a:r>
          </a:p>
        </p:txBody>
      </p:sp>
      <p:sp>
        <p:nvSpPr>
          <p:cNvPr id="29" name="TextBox 28"/>
          <p:cNvSpPr txBox="1"/>
          <p:nvPr/>
        </p:nvSpPr>
        <p:spPr>
          <a:xfrm>
            <a:off x="84403" y="4723733"/>
            <a:ext cx="4088363" cy="646331"/>
          </a:xfrm>
          <a:prstGeom prst="rect">
            <a:avLst/>
          </a:prstGeom>
          <a:noFill/>
        </p:spPr>
        <p:txBody>
          <a:bodyPr wrap="none" rtlCol="0">
            <a:spAutoFit/>
          </a:bodyPr>
          <a:lstStyle/>
          <a:p>
            <a:r>
              <a:rPr lang="en-US" b="1" i="1" dirty="0"/>
              <a:t>Nitrides are rare, because to make them </a:t>
            </a:r>
          </a:p>
          <a:p>
            <a:r>
              <a:rPr lang="en-US" b="1" i="1" dirty="0"/>
              <a:t>you need to break N</a:t>
            </a:r>
            <a:r>
              <a:rPr lang="en-US" b="1" i="1" baseline="-25000" dirty="0"/>
              <a:t>2</a:t>
            </a:r>
            <a:r>
              <a:rPr lang="en-US" b="1" i="1" dirty="0"/>
              <a:t> triple-bond. </a:t>
            </a:r>
          </a:p>
        </p:txBody>
      </p:sp>
      <p:pic>
        <p:nvPicPr>
          <p:cNvPr id="30" name="Picture 10" descr="Image result for N2 molecul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340" t="15370" r="15236" b="15314"/>
          <a:stretch/>
        </p:blipFill>
        <p:spPr bwMode="auto">
          <a:xfrm>
            <a:off x="1375269" y="5426227"/>
            <a:ext cx="1448789" cy="119940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5872328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2" name="TextBox 1"/>
          <p:cNvSpPr txBox="1"/>
          <p:nvPr/>
        </p:nvSpPr>
        <p:spPr>
          <a:xfrm>
            <a:off x="201880" y="106878"/>
            <a:ext cx="7167218" cy="1323439"/>
          </a:xfrm>
          <a:prstGeom prst="rect">
            <a:avLst/>
          </a:prstGeom>
          <a:noFill/>
        </p:spPr>
        <p:txBody>
          <a:bodyPr wrap="none" rtlCol="0">
            <a:spAutoFit/>
          </a:bodyPr>
          <a:lstStyle/>
          <a:p>
            <a:r>
              <a:rPr lang="en-US" sz="4000" dirty="0"/>
              <a:t>What does it mean for a material </a:t>
            </a:r>
          </a:p>
          <a:p>
            <a:r>
              <a:rPr lang="en-US" sz="4000" dirty="0"/>
              <a:t>to be stable? </a:t>
            </a:r>
          </a:p>
        </p:txBody>
      </p:sp>
      <p:sp>
        <p:nvSpPr>
          <p:cNvPr id="31" name="TextBox 30">
            <a:extLst>
              <a:ext uri="{FF2B5EF4-FFF2-40B4-BE49-F238E27FC236}">
                <a16:creationId xmlns:a16="http://schemas.microsoft.com/office/drawing/2014/main" id="{969E659B-034E-4668-9BD3-B3A9307B0831}"/>
              </a:ext>
            </a:extLst>
          </p:cNvPr>
          <p:cNvSpPr txBox="1"/>
          <p:nvPr/>
        </p:nvSpPr>
        <p:spPr>
          <a:xfrm>
            <a:off x="5906421" y="1982144"/>
            <a:ext cx="2169761" cy="584775"/>
          </a:xfrm>
          <a:prstGeom prst="rect">
            <a:avLst/>
          </a:prstGeom>
          <a:noFill/>
        </p:spPr>
        <p:txBody>
          <a:bodyPr wrap="none" rtlCol="0">
            <a:spAutoFit/>
          </a:bodyPr>
          <a:lstStyle/>
          <a:p>
            <a:r>
              <a:rPr lang="en-US" sz="3200" b="1" i="1" dirty="0"/>
              <a:t>Convex Hull</a:t>
            </a:r>
          </a:p>
        </p:txBody>
      </p:sp>
      <p:grpSp>
        <p:nvGrpSpPr>
          <p:cNvPr id="32" name="Group 31">
            <a:extLst>
              <a:ext uri="{FF2B5EF4-FFF2-40B4-BE49-F238E27FC236}">
                <a16:creationId xmlns:a16="http://schemas.microsoft.com/office/drawing/2014/main" id="{3A2B2B11-EC14-4BA5-AC73-493D0D79393E}"/>
              </a:ext>
            </a:extLst>
          </p:cNvPr>
          <p:cNvGrpSpPr/>
          <p:nvPr/>
        </p:nvGrpSpPr>
        <p:grpSpPr>
          <a:xfrm>
            <a:off x="4542107" y="2783151"/>
            <a:ext cx="4322735" cy="2580983"/>
            <a:chOff x="3055517" y="860790"/>
            <a:chExt cx="2831504" cy="1732903"/>
          </a:xfrm>
        </p:grpSpPr>
        <p:cxnSp>
          <p:nvCxnSpPr>
            <p:cNvPr id="34" name="Straight Connector 33">
              <a:extLst>
                <a:ext uri="{FF2B5EF4-FFF2-40B4-BE49-F238E27FC236}">
                  <a16:creationId xmlns:a16="http://schemas.microsoft.com/office/drawing/2014/main" id="{F8B15D2D-99C2-4ED5-A5EA-4F26204DA99A}"/>
                </a:ext>
              </a:extLst>
            </p:cNvPr>
            <p:cNvCxnSpPr>
              <a:cxnSpLocks/>
              <a:endCxn id="53" idx="1"/>
            </p:cNvCxnSpPr>
            <p:nvPr/>
          </p:nvCxnSpPr>
          <p:spPr>
            <a:xfrm>
              <a:off x="4154893" y="2248417"/>
              <a:ext cx="450500" cy="71291"/>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A2BCBE7F-532C-42E3-811C-0A62CE0200EB}"/>
                </a:ext>
              </a:extLst>
            </p:cNvPr>
            <p:cNvCxnSpPr>
              <a:cxnSpLocks/>
              <a:stCxn id="53" idx="3"/>
              <a:endCxn id="52" idx="3"/>
            </p:cNvCxnSpPr>
            <p:nvPr/>
          </p:nvCxnSpPr>
          <p:spPr>
            <a:xfrm flipV="1">
              <a:off x="4696833" y="2027446"/>
              <a:ext cx="445523" cy="292262"/>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6A564EB1-5906-4523-B909-970A0EFF3B60}"/>
                </a:ext>
              </a:extLst>
            </p:cNvPr>
            <p:cNvCxnSpPr/>
            <p:nvPr/>
          </p:nvCxnSpPr>
          <p:spPr>
            <a:xfrm flipH="1">
              <a:off x="3587787" y="860790"/>
              <a:ext cx="574" cy="1684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4006CE-2E9A-45E5-AAE4-639E99347F21}"/>
                </a:ext>
              </a:extLst>
            </p:cNvPr>
            <p:cNvCxnSpPr/>
            <p:nvPr/>
          </p:nvCxnSpPr>
          <p:spPr>
            <a:xfrm flipH="1">
              <a:off x="3587787" y="1373854"/>
              <a:ext cx="2062193" cy="17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469252-0C29-4D90-9141-FFCB8AC65585}"/>
                </a:ext>
              </a:extLst>
            </p:cNvPr>
            <p:cNvCxnSpPr/>
            <p:nvPr/>
          </p:nvCxnSpPr>
          <p:spPr>
            <a:xfrm>
              <a:off x="5640337" y="876863"/>
              <a:ext cx="5510" cy="1668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E00522-B6B7-420E-808B-C821B289B34D}"/>
                </a:ext>
              </a:extLst>
            </p:cNvPr>
            <p:cNvSpPr txBox="1"/>
            <p:nvPr/>
          </p:nvSpPr>
          <p:spPr>
            <a:xfrm>
              <a:off x="3055517" y="1463915"/>
              <a:ext cx="539956" cy="247974"/>
            </a:xfrm>
            <a:prstGeom prst="rect">
              <a:avLst/>
            </a:prstGeom>
            <a:noFill/>
          </p:spPr>
          <p:txBody>
            <a:bodyPr wrap="none" rtlCol="0">
              <a:spAutoFit/>
            </a:bodyPr>
            <a:lstStyle/>
            <a:p>
              <a:pPr algn="r"/>
              <a:r>
                <a:rPr lang="en-US" dirty="0"/>
                <a:t>Energy</a:t>
              </a:r>
            </a:p>
          </p:txBody>
        </p:sp>
        <p:sp>
          <p:nvSpPr>
            <p:cNvPr id="41" name="TextBox 40">
              <a:extLst>
                <a:ext uri="{FF2B5EF4-FFF2-40B4-BE49-F238E27FC236}">
                  <a16:creationId xmlns:a16="http://schemas.microsoft.com/office/drawing/2014/main" id="{8D2354C8-EC4F-4FD3-9E5E-ED77D410E5BC}"/>
                </a:ext>
              </a:extLst>
            </p:cNvPr>
            <p:cNvSpPr txBox="1"/>
            <p:nvPr/>
          </p:nvSpPr>
          <p:spPr>
            <a:xfrm>
              <a:off x="3298765" y="1152839"/>
              <a:ext cx="218612" cy="268639"/>
            </a:xfrm>
            <a:prstGeom prst="rect">
              <a:avLst/>
            </a:prstGeom>
            <a:noFill/>
          </p:spPr>
          <p:txBody>
            <a:bodyPr wrap="none" rtlCol="0">
              <a:spAutoFit/>
            </a:bodyPr>
            <a:lstStyle/>
            <a:p>
              <a:r>
                <a:rPr lang="en-US" sz="2000" dirty="0"/>
                <a:t>A</a:t>
              </a:r>
            </a:p>
          </p:txBody>
        </p:sp>
        <p:sp>
          <p:nvSpPr>
            <p:cNvPr id="42" name="TextBox 41">
              <a:extLst>
                <a:ext uri="{FF2B5EF4-FFF2-40B4-BE49-F238E27FC236}">
                  <a16:creationId xmlns:a16="http://schemas.microsoft.com/office/drawing/2014/main" id="{7248D695-994D-4AAF-8438-D904D2405701}"/>
                </a:ext>
              </a:extLst>
            </p:cNvPr>
            <p:cNvSpPr txBox="1"/>
            <p:nvPr/>
          </p:nvSpPr>
          <p:spPr>
            <a:xfrm>
              <a:off x="5674709" y="1180168"/>
              <a:ext cx="212312" cy="268639"/>
            </a:xfrm>
            <a:prstGeom prst="rect">
              <a:avLst/>
            </a:prstGeom>
            <a:noFill/>
          </p:spPr>
          <p:txBody>
            <a:bodyPr wrap="none" rtlCol="0">
              <a:spAutoFit/>
            </a:bodyPr>
            <a:lstStyle/>
            <a:p>
              <a:r>
                <a:rPr lang="en-US" sz="2000" dirty="0"/>
                <a:t>B</a:t>
              </a:r>
            </a:p>
          </p:txBody>
        </p:sp>
        <p:sp>
          <p:nvSpPr>
            <p:cNvPr id="43" name="TextBox 42">
              <a:extLst>
                <a:ext uri="{FF2B5EF4-FFF2-40B4-BE49-F238E27FC236}">
                  <a16:creationId xmlns:a16="http://schemas.microsoft.com/office/drawing/2014/main" id="{3CC863D8-44FB-4F75-9048-6A60247F401F}"/>
                </a:ext>
              </a:extLst>
            </p:cNvPr>
            <p:cNvSpPr txBox="1"/>
            <p:nvPr/>
          </p:nvSpPr>
          <p:spPr>
            <a:xfrm>
              <a:off x="3949178" y="1077782"/>
              <a:ext cx="341463" cy="247974"/>
            </a:xfrm>
            <a:prstGeom prst="rect">
              <a:avLst/>
            </a:prstGeom>
            <a:noFill/>
          </p:spPr>
          <p:txBody>
            <a:bodyPr wrap="none" rtlCol="0">
              <a:spAutoFit/>
            </a:bodyPr>
            <a:lstStyle/>
            <a:p>
              <a:r>
                <a:rPr lang="en-US" dirty="0"/>
                <a:t>A</a:t>
              </a:r>
              <a:r>
                <a:rPr lang="en-US" baseline="-25000" dirty="0"/>
                <a:t>2</a:t>
              </a:r>
              <a:r>
                <a:rPr lang="en-US" dirty="0"/>
                <a:t>B</a:t>
              </a:r>
            </a:p>
          </p:txBody>
        </p:sp>
        <p:sp>
          <p:nvSpPr>
            <p:cNvPr id="44" name="TextBox 43">
              <a:extLst>
                <a:ext uri="{FF2B5EF4-FFF2-40B4-BE49-F238E27FC236}">
                  <a16:creationId xmlns:a16="http://schemas.microsoft.com/office/drawing/2014/main" id="{FB901206-2F9C-4117-B296-D4C822ADB41B}"/>
                </a:ext>
              </a:extLst>
            </p:cNvPr>
            <p:cNvSpPr txBox="1"/>
            <p:nvPr/>
          </p:nvSpPr>
          <p:spPr>
            <a:xfrm>
              <a:off x="4954355" y="1088497"/>
              <a:ext cx="341463" cy="247974"/>
            </a:xfrm>
            <a:prstGeom prst="rect">
              <a:avLst/>
            </a:prstGeom>
            <a:noFill/>
          </p:spPr>
          <p:txBody>
            <a:bodyPr wrap="none" rtlCol="0">
              <a:spAutoFit/>
            </a:bodyPr>
            <a:lstStyle/>
            <a:p>
              <a:r>
                <a:rPr lang="en-US" dirty="0"/>
                <a:t>AB</a:t>
              </a:r>
              <a:r>
                <a:rPr lang="en-US" baseline="-25000" dirty="0"/>
                <a:t>2</a:t>
              </a:r>
            </a:p>
          </p:txBody>
        </p:sp>
        <p:sp>
          <p:nvSpPr>
            <p:cNvPr id="45" name="TextBox 44">
              <a:extLst>
                <a:ext uri="{FF2B5EF4-FFF2-40B4-BE49-F238E27FC236}">
                  <a16:creationId xmlns:a16="http://schemas.microsoft.com/office/drawing/2014/main" id="{D682458F-A8D7-409C-B7DF-90D8D895BD62}"/>
                </a:ext>
              </a:extLst>
            </p:cNvPr>
            <p:cNvSpPr txBox="1"/>
            <p:nvPr/>
          </p:nvSpPr>
          <p:spPr>
            <a:xfrm>
              <a:off x="4469483" y="1077782"/>
              <a:ext cx="290013" cy="247974"/>
            </a:xfrm>
            <a:prstGeom prst="rect">
              <a:avLst/>
            </a:prstGeom>
            <a:noFill/>
          </p:spPr>
          <p:txBody>
            <a:bodyPr wrap="none" rtlCol="0">
              <a:spAutoFit/>
            </a:bodyPr>
            <a:lstStyle/>
            <a:p>
              <a:r>
                <a:rPr lang="en-US" dirty="0"/>
                <a:t>AB</a:t>
              </a:r>
            </a:p>
          </p:txBody>
        </p:sp>
        <p:cxnSp>
          <p:nvCxnSpPr>
            <p:cNvPr id="46" name="Straight Connector 45">
              <a:extLst>
                <a:ext uri="{FF2B5EF4-FFF2-40B4-BE49-F238E27FC236}">
                  <a16:creationId xmlns:a16="http://schemas.microsoft.com/office/drawing/2014/main" id="{5D5834DB-4411-4864-B4F7-7F04B4CC9311}"/>
                </a:ext>
              </a:extLst>
            </p:cNvPr>
            <p:cNvCxnSpPr/>
            <p:nvPr/>
          </p:nvCxnSpPr>
          <p:spPr>
            <a:xfrm>
              <a:off x="3589079" y="1391214"/>
              <a:ext cx="533801" cy="84988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E7126F-7D81-420B-B860-5070B300B8EC}"/>
                </a:ext>
              </a:extLst>
            </p:cNvPr>
            <p:cNvCxnSpPr/>
            <p:nvPr/>
          </p:nvCxnSpPr>
          <p:spPr>
            <a:xfrm flipV="1">
              <a:off x="5125908" y="1373131"/>
              <a:ext cx="516581" cy="63289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B4FA8E5-198F-4E5D-9354-C6860F0CA2C7}"/>
                </a:ext>
              </a:extLst>
            </p:cNvPr>
            <p:cNvSpPr/>
            <p:nvPr/>
          </p:nvSpPr>
          <p:spPr>
            <a:xfrm>
              <a:off x="4080538" y="2191610"/>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ectangle 49">
              <a:extLst>
                <a:ext uri="{FF2B5EF4-FFF2-40B4-BE49-F238E27FC236}">
                  <a16:creationId xmlns:a16="http://schemas.microsoft.com/office/drawing/2014/main" id="{A9383480-63F3-4576-97A4-B9B1C6F1D1F5}"/>
                </a:ext>
              </a:extLst>
            </p:cNvPr>
            <p:cNvSpPr/>
            <p:nvPr/>
          </p:nvSpPr>
          <p:spPr>
            <a:xfrm>
              <a:off x="3538128" y="1347754"/>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ectangle 50">
              <a:extLst>
                <a:ext uri="{FF2B5EF4-FFF2-40B4-BE49-F238E27FC236}">
                  <a16:creationId xmlns:a16="http://schemas.microsoft.com/office/drawing/2014/main" id="{BDFE149E-AA5E-4302-9903-86E989B1EC01}"/>
                </a:ext>
              </a:extLst>
            </p:cNvPr>
            <p:cNvSpPr/>
            <p:nvPr/>
          </p:nvSpPr>
          <p:spPr>
            <a:xfrm>
              <a:off x="5589494" y="1322639"/>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Rectangle 51">
              <a:extLst>
                <a:ext uri="{FF2B5EF4-FFF2-40B4-BE49-F238E27FC236}">
                  <a16:creationId xmlns:a16="http://schemas.microsoft.com/office/drawing/2014/main" id="{A7E22A49-2149-4F28-96F7-D05B4A383CCE}"/>
                </a:ext>
              </a:extLst>
            </p:cNvPr>
            <p:cNvSpPr/>
            <p:nvPr/>
          </p:nvSpPr>
          <p:spPr>
            <a:xfrm>
              <a:off x="5050916" y="1981726"/>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ectangle 52">
              <a:extLst>
                <a:ext uri="{FF2B5EF4-FFF2-40B4-BE49-F238E27FC236}">
                  <a16:creationId xmlns:a16="http://schemas.microsoft.com/office/drawing/2014/main" id="{BF4DC1F1-2595-4D42-B18C-7D2C5D5AEA40}"/>
                </a:ext>
              </a:extLst>
            </p:cNvPr>
            <p:cNvSpPr/>
            <p:nvPr/>
          </p:nvSpPr>
          <p:spPr>
            <a:xfrm>
              <a:off x="4605393" y="2273988"/>
              <a:ext cx="91440" cy="91440"/>
            </a:xfrm>
            <a:prstGeom prst="rect">
              <a:avLst/>
            </a:prstGeom>
            <a:solidFill>
              <a:srgbClr val="0000FF"/>
            </a:solid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53">
              <a:extLst>
                <a:ext uri="{FF2B5EF4-FFF2-40B4-BE49-F238E27FC236}">
                  <a16:creationId xmlns:a16="http://schemas.microsoft.com/office/drawing/2014/main" id="{4A498336-FCCE-4F94-92A4-FE499BE05909}"/>
                </a:ext>
              </a:extLst>
            </p:cNvPr>
            <p:cNvSpPr/>
            <p:nvPr/>
          </p:nvSpPr>
          <p:spPr>
            <a:xfrm>
              <a:off x="4310682" y="1958993"/>
              <a:ext cx="91440" cy="91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1B5FDAEB-C8CE-4592-8967-7F28297D1C9E}"/>
                </a:ext>
              </a:extLst>
            </p:cNvPr>
            <p:cNvSpPr txBox="1"/>
            <p:nvPr/>
          </p:nvSpPr>
          <p:spPr>
            <a:xfrm>
              <a:off x="3988823" y="1722935"/>
              <a:ext cx="814093" cy="247974"/>
            </a:xfrm>
            <a:prstGeom prst="rect">
              <a:avLst/>
            </a:prstGeom>
            <a:noFill/>
          </p:spPr>
          <p:txBody>
            <a:bodyPr wrap="none" rtlCol="0">
              <a:spAutoFit/>
            </a:bodyPr>
            <a:lstStyle/>
            <a:p>
              <a:r>
                <a:rPr lang="en-US" dirty="0">
                  <a:solidFill>
                    <a:srgbClr val="C00000"/>
                  </a:solidFill>
                </a:rPr>
                <a:t>Metastable</a:t>
              </a:r>
            </a:p>
          </p:txBody>
        </p:sp>
        <p:sp>
          <p:nvSpPr>
            <p:cNvPr id="57" name="TextBox 56">
              <a:extLst>
                <a:ext uri="{FF2B5EF4-FFF2-40B4-BE49-F238E27FC236}">
                  <a16:creationId xmlns:a16="http://schemas.microsoft.com/office/drawing/2014/main" id="{4FD11A3A-4191-478C-B0BB-32BF7C2D9245}"/>
                </a:ext>
              </a:extLst>
            </p:cNvPr>
            <p:cNvSpPr txBox="1"/>
            <p:nvPr/>
          </p:nvSpPr>
          <p:spPr>
            <a:xfrm>
              <a:off x="4455147" y="2325054"/>
              <a:ext cx="545207" cy="268639"/>
            </a:xfrm>
            <a:prstGeom prst="rect">
              <a:avLst/>
            </a:prstGeom>
            <a:noFill/>
          </p:spPr>
          <p:txBody>
            <a:bodyPr wrap="none" rtlCol="0">
              <a:spAutoFit/>
            </a:bodyPr>
            <a:lstStyle/>
            <a:p>
              <a:r>
                <a:rPr lang="en-US" sz="2000" dirty="0">
                  <a:solidFill>
                    <a:srgbClr val="0000FF"/>
                  </a:solidFill>
                </a:rPr>
                <a:t>Stable</a:t>
              </a:r>
            </a:p>
          </p:txBody>
        </p:sp>
        <p:sp>
          <p:nvSpPr>
            <p:cNvPr id="58" name="TextBox 57">
              <a:extLst>
                <a:ext uri="{FF2B5EF4-FFF2-40B4-BE49-F238E27FC236}">
                  <a16:creationId xmlns:a16="http://schemas.microsoft.com/office/drawing/2014/main" id="{3CC863D8-44FB-4F75-9048-6A60247F401F}"/>
                </a:ext>
              </a:extLst>
            </p:cNvPr>
            <p:cNvSpPr txBox="1"/>
            <p:nvPr/>
          </p:nvSpPr>
          <p:spPr>
            <a:xfrm>
              <a:off x="4178152" y="1528275"/>
              <a:ext cx="392913" cy="247974"/>
            </a:xfrm>
            <a:prstGeom prst="rect">
              <a:avLst/>
            </a:prstGeom>
            <a:noFill/>
          </p:spPr>
          <p:txBody>
            <a:bodyPr wrap="none" rtlCol="0">
              <a:spAutoFit/>
            </a:bodyPr>
            <a:lstStyle/>
            <a:p>
              <a:r>
                <a:rPr lang="en-US" dirty="0"/>
                <a:t>A</a:t>
              </a:r>
              <a:r>
                <a:rPr lang="en-US" baseline="-25000" dirty="0"/>
                <a:t>3</a:t>
              </a:r>
              <a:r>
                <a:rPr lang="en-US" dirty="0"/>
                <a:t>B</a:t>
              </a:r>
              <a:r>
                <a:rPr lang="en-US" baseline="-25000" dirty="0"/>
                <a:t>2</a:t>
              </a:r>
            </a:p>
          </p:txBody>
        </p:sp>
      </p:grpSp>
      <p:cxnSp>
        <p:nvCxnSpPr>
          <p:cNvPr id="8" name="Straight Connector 7"/>
          <p:cNvCxnSpPr>
            <a:stCxn id="49" idx="3"/>
            <a:endCxn id="52" idx="1"/>
          </p:cNvCxnSpPr>
          <p:nvPr/>
        </p:nvCxnSpPr>
        <p:spPr>
          <a:xfrm flipV="1">
            <a:off x="6246560" y="4520767"/>
            <a:ext cx="1341837" cy="31260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9411" y="2613498"/>
            <a:ext cx="2193229" cy="3621504"/>
          </a:xfrm>
          <a:prstGeom prst="rect">
            <a:avLst/>
          </a:prstGeom>
          <a:noFill/>
        </p:spPr>
        <p:txBody>
          <a:bodyPr wrap="none" rtlCol="0">
            <a:spAutoFit/>
          </a:bodyPr>
          <a:lstStyle/>
          <a:p>
            <a:pPr algn="ctr"/>
            <a:r>
              <a:rPr lang="en-US" sz="2400" dirty="0"/>
              <a:t>A + B </a:t>
            </a:r>
            <a:r>
              <a:rPr lang="en-US" sz="2400" dirty="0">
                <a:sym typeface="Wingdings" panose="05000000000000000000" pitchFamily="2" charset="2"/>
              </a:rPr>
              <a:t> AB</a:t>
            </a:r>
          </a:p>
          <a:p>
            <a:pPr algn="ctr"/>
            <a:r>
              <a:rPr lang="en-US" sz="2400" dirty="0">
                <a:sym typeface="Wingdings" panose="05000000000000000000" pitchFamily="2" charset="2"/>
              </a:rPr>
              <a:t>2A + B  A</a:t>
            </a:r>
            <a:r>
              <a:rPr lang="en-US" sz="2400" baseline="-25000" dirty="0">
                <a:sym typeface="Wingdings" panose="05000000000000000000" pitchFamily="2" charset="2"/>
              </a:rPr>
              <a:t>2</a:t>
            </a:r>
            <a:r>
              <a:rPr lang="en-US" sz="2400" dirty="0">
                <a:sym typeface="Wingdings" panose="05000000000000000000" pitchFamily="2" charset="2"/>
              </a:rPr>
              <a:t>B</a:t>
            </a:r>
          </a:p>
          <a:p>
            <a:pPr algn="ctr"/>
            <a:r>
              <a:rPr lang="en-US" sz="2400" dirty="0">
                <a:sym typeface="Wingdings" panose="05000000000000000000" pitchFamily="2" charset="2"/>
              </a:rPr>
              <a:t>A</a:t>
            </a:r>
            <a:r>
              <a:rPr lang="en-US" sz="2400" baseline="-25000" dirty="0">
                <a:sym typeface="Wingdings" panose="05000000000000000000" pitchFamily="2" charset="2"/>
              </a:rPr>
              <a:t>2</a:t>
            </a:r>
            <a:r>
              <a:rPr lang="en-US" sz="2400" dirty="0">
                <a:sym typeface="Wingdings" panose="05000000000000000000" pitchFamily="2" charset="2"/>
              </a:rPr>
              <a:t>B + B  AB</a:t>
            </a:r>
          </a:p>
          <a:p>
            <a:pPr algn="ctr"/>
            <a:r>
              <a:rPr lang="en-US" sz="2400" dirty="0">
                <a:sym typeface="Wingdings" panose="05000000000000000000" pitchFamily="2" charset="2"/>
              </a:rPr>
              <a:t>AB + B  AB</a:t>
            </a:r>
            <a:r>
              <a:rPr lang="en-US" sz="2400" baseline="-25000" dirty="0">
                <a:sym typeface="Wingdings" panose="05000000000000000000" pitchFamily="2" charset="2"/>
              </a:rPr>
              <a:t>2</a:t>
            </a:r>
          </a:p>
          <a:p>
            <a:pPr algn="ctr"/>
            <a:r>
              <a:rPr lang="en-US" sz="2400" dirty="0">
                <a:sym typeface="Wingdings" panose="05000000000000000000" pitchFamily="2" charset="2"/>
              </a:rPr>
              <a:t>AB</a:t>
            </a:r>
            <a:r>
              <a:rPr lang="en-US" sz="2400" baseline="-25000" dirty="0">
                <a:sym typeface="Wingdings" panose="05000000000000000000" pitchFamily="2" charset="2"/>
              </a:rPr>
              <a:t>2</a:t>
            </a:r>
            <a:r>
              <a:rPr lang="en-US" sz="2400" dirty="0">
                <a:sym typeface="Wingdings" panose="05000000000000000000" pitchFamily="2" charset="2"/>
              </a:rPr>
              <a:t> + A  AB</a:t>
            </a:r>
          </a:p>
          <a:p>
            <a:pPr algn="ctr"/>
            <a:r>
              <a:rPr lang="en-US" sz="2400" dirty="0">
                <a:sym typeface="Wingdings" panose="05000000000000000000" pitchFamily="2" charset="2"/>
              </a:rPr>
              <a:t>3A + 2B   A</a:t>
            </a:r>
            <a:r>
              <a:rPr lang="en-US" sz="2400" baseline="-25000" dirty="0">
                <a:sym typeface="Wingdings" panose="05000000000000000000" pitchFamily="2" charset="2"/>
              </a:rPr>
              <a:t>3</a:t>
            </a:r>
            <a:r>
              <a:rPr lang="en-US" sz="2400" dirty="0">
                <a:sym typeface="Wingdings" panose="05000000000000000000" pitchFamily="2" charset="2"/>
              </a:rPr>
              <a:t>B</a:t>
            </a:r>
            <a:r>
              <a:rPr lang="en-US" sz="2400" baseline="-25000" dirty="0">
                <a:sym typeface="Wingdings" panose="05000000000000000000" pitchFamily="2" charset="2"/>
              </a:rPr>
              <a:t>2</a:t>
            </a:r>
          </a:p>
          <a:p>
            <a:pPr algn="ctr"/>
            <a:r>
              <a:rPr lang="en-US" sz="3200" baseline="-25000" dirty="0">
                <a:sym typeface="Wingdings" panose="05000000000000000000" pitchFamily="2" charset="2"/>
              </a:rPr>
              <a:t>…</a:t>
            </a:r>
          </a:p>
          <a:p>
            <a:pPr algn="ctr"/>
            <a:r>
              <a:rPr lang="en-US" sz="3200" baseline="-25000" dirty="0">
                <a:sym typeface="Wingdings" panose="05000000000000000000" pitchFamily="2" charset="2"/>
              </a:rPr>
              <a:t>…</a:t>
            </a:r>
          </a:p>
          <a:p>
            <a:pPr algn="ctr"/>
            <a:r>
              <a:rPr lang="en-US" sz="3200" baseline="-25000" dirty="0">
                <a:sym typeface="Wingdings" panose="05000000000000000000" pitchFamily="2" charset="2"/>
              </a:rPr>
              <a:t>…</a:t>
            </a:r>
          </a:p>
          <a:p>
            <a:pPr algn="ctr"/>
            <a:r>
              <a:rPr lang="en-US" sz="3200" baseline="-25000" dirty="0">
                <a:sym typeface="Wingdings" panose="05000000000000000000" pitchFamily="2" charset="2"/>
              </a:rPr>
              <a:t>Etc!</a:t>
            </a:r>
            <a:endParaRPr lang="en-US" sz="3200" baseline="-25000" dirty="0"/>
          </a:p>
        </p:txBody>
      </p:sp>
      <p:sp>
        <p:nvSpPr>
          <p:cNvPr id="13" name="TextBox 12"/>
          <p:cNvSpPr txBox="1"/>
          <p:nvPr/>
        </p:nvSpPr>
        <p:spPr>
          <a:xfrm>
            <a:off x="504701" y="1638795"/>
            <a:ext cx="3560718" cy="646331"/>
          </a:xfrm>
          <a:prstGeom prst="rect">
            <a:avLst/>
          </a:prstGeom>
          <a:noFill/>
        </p:spPr>
        <p:txBody>
          <a:bodyPr wrap="none" rtlCol="0">
            <a:spAutoFit/>
          </a:bodyPr>
          <a:lstStyle/>
          <a:p>
            <a:r>
              <a:rPr lang="en-US" dirty="0"/>
              <a:t>Suppose I have </a:t>
            </a:r>
            <a:r>
              <a:rPr lang="en-US" b="1" dirty="0"/>
              <a:t>Elements: </a:t>
            </a:r>
            <a:r>
              <a:rPr lang="en-US" dirty="0"/>
              <a:t>A and B, </a:t>
            </a:r>
          </a:p>
          <a:p>
            <a:r>
              <a:rPr lang="en-US" dirty="0"/>
              <a:t>and </a:t>
            </a:r>
            <a:r>
              <a:rPr lang="en-US" b="1" dirty="0"/>
              <a:t>Compounds: </a:t>
            </a:r>
            <a:r>
              <a:rPr lang="en-US" dirty="0"/>
              <a:t>A</a:t>
            </a:r>
            <a:r>
              <a:rPr lang="en-US" baseline="-25000" dirty="0"/>
              <a:t>2</a:t>
            </a:r>
            <a:r>
              <a:rPr lang="en-US" dirty="0"/>
              <a:t>B, AB, AB</a:t>
            </a:r>
            <a:r>
              <a:rPr lang="en-US" baseline="-25000" dirty="0"/>
              <a:t>2</a:t>
            </a:r>
            <a:r>
              <a:rPr lang="en-US" dirty="0"/>
              <a:t>, A</a:t>
            </a:r>
            <a:r>
              <a:rPr lang="en-US" baseline="-25000" dirty="0"/>
              <a:t>3</a:t>
            </a:r>
            <a:r>
              <a:rPr lang="en-US" dirty="0"/>
              <a:t>B</a:t>
            </a:r>
            <a:r>
              <a:rPr lang="en-US" baseline="-25000" dirty="0"/>
              <a:t>2</a:t>
            </a:r>
          </a:p>
        </p:txBody>
      </p:sp>
      <p:sp>
        <p:nvSpPr>
          <p:cNvPr id="33" name="Rectangle 32"/>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0606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2" name="TextBox 1"/>
          <p:cNvSpPr txBox="1"/>
          <p:nvPr/>
        </p:nvSpPr>
        <p:spPr>
          <a:xfrm>
            <a:off x="201880" y="106878"/>
            <a:ext cx="7167218" cy="1323439"/>
          </a:xfrm>
          <a:prstGeom prst="rect">
            <a:avLst/>
          </a:prstGeom>
          <a:noFill/>
        </p:spPr>
        <p:txBody>
          <a:bodyPr wrap="none" rtlCol="0">
            <a:spAutoFit/>
          </a:bodyPr>
          <a:lstStyle/>
          <a:p>
            <a:r>
              <a:rPr lang="en-US" sz="4000" dirty="0"/>
              <a:t>What does it mean for a material </a:t>
            </a:r>
          </a:p>
          <a:p>
            <a:r>
              <a:rPr lang="en-US" sz="4000" dirty="0"/>
              <a:t>to be stable? </a:t>
            </a:r>
          </a:p>
        </p:txBody>
      </p:sp>
      <p:sp>
        <p:nvSpPr>
          <p:cNvPr id="3" name="TextBox 2"/>
          <p:cNvSpPr txBox="1"/>
          <p:nvPr/>
        </p:nvSpPr>
        <p:spPr>
          <a:xfrm>
            <a:off x="261257" y="1727860"/>
            <a:ext cx="8384155" cy="461665"/>
          </a:xfrm>
          <a:prstGeom prst="rect">
            <a:avLst/>
          </a:prstGeom>
          <a:noFill/>
        </p:spPr>
        <p:txBody>
          <a:bodyPr wrap="none" rtlCol="0">
            <a:spAutoFit/>
          </a:bodyPr>
          <a:lstStyle/>
          <a:p>
            <a:r>
              <a:rPr lang="en-US" sz="2400" dirty="0"/>
              <a:t>In a browser, open up  </a:t>
            </a:r>
            <a:r>
              <a:rPr lang="en-US" sz="2400" u="sng" dirty="0">
                <a:solidFill>
                  <a:srgbClr val="0000FF"/>
                </a:solidFill>
              </a:rPr>
              <a:t>wenhaosun.github.io/MSEopenhouse.html</a:t>
            </a:r>
          </a:p>
        </p:txBody>
      </p:sp>
      <p:pic>
        <p:nvPicPr>
          <p:cNvPr id="7" name="Picture 6"/>
          <p:cNvPicPr>
            <a:picLocks noChangeAspect="1"/>
          </p:cNvPicPr>
          <p:nvPr/>
        </p:nvPicPr>
        <p:blipFill>
          <a:blip r:embed="rId3"/>
          <a:stretch>
            <a:fillRect/>
          </a:stretch>
        </p:blipFill>
        <p:spPr>
          <a:xfrm>
            <a:off x="1215489" y="2993455"/>
            <a:ext cx="5969082" cy="3686786"/>
          </a:xfrm>
          <a:prstGeom prst="rect">
            <a:avLst/>
          </a:prstGeom>
        </p:spPr>
      </p:pic>
      <p:sp>
        <p:nvSpPr>
          <p:cNvPr id="9" name="TextBox 8"/>
          <p:cNvSpPr txBox="1"/>
          <p:nvPr/>
        </p:nvSpPr>
        <p:spPr>
          <a:xfrm>
            <a:off x="320633" y="2250374"/>
            <a:ext cx="7274492" cy="369332"/>
          </a:xfrm>
          <a:prstGeom prst="rect">
            <a:avLst/>
          </a:prstGeom>
          <a:noFill/>
        </p:spPr>
        <p:txBody>
          <a:bodyPr wrap="none" rtlCol="0">
            <a:spAutoFit/>
          </a:bodyPr>
          <a:lstStyle/>
          <a:p>
            <a:r>
              <a:rPr lang="en-US" dirty="0"/>
              <a:t>Copy the first code into </a:t>
            </a:r>
            <a:r>
              <a:rPr lang="en-US" dirty="0" err="1"/>
              <a:t>Spyder</a:t>
            </a:r>
            <a:r>
              <a:rPr lang="en-US" dirty="0"/>
              <a:t>, and press the green ‘Run’ button at the top. </a:t>
            </a:r>
          </a:p>
        </p:txBody>
      </p:sp>
      <p:cxnSp>
        <p:nvCxnSpPr>
          <p:cNvPr id="11" name="Straight Arrow Connector 10"/>
          <p:cNvCxnSpPr/>
          <p:nvPr/>
        </p:nvCxnSpPr>
        <p:spPr>
          <a:xfrm>
            <a:off x="2998519" y="2619706"/>
            <a:ext cx="0" cy="807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844140" y="3441952"/>
            <a:ext cx="308759" cy="2493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70333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2" name="TextBox 1"/>
          <p:cNvSpPr txBox="1"/>
          <p:nvPr/>
        </p:nvSpPr>
        <p:spPr>
          <a:xfrm>
            <a:off x="201880" y="106878"/>
            <a:ext cx="7379008" cy="1323439"/>
          </a:xfrm>
          <a:prstGeom prst="rect">
            <a:avLst/>
          </a:prstGeom>
          <a:noFill/>
        </p:spPr>
        <p:txBody>
          <a:bodyPr wrap="none" rtlCol="0">
            <a:spAutoFit/>
          </a:bodyPr>
          <a:lstStyle/>
          <a:p>
            <a:r>
              <a:rPr lang="en-US" sz="4000" dirty="0"/>
              <a:t>How can we make ‘new materials’ </a:t>
            </a:r>
          </a:p>
          <a:p>
            <a:r>
              <a:rPr lang="en-US" sz="4000" dirty="0"/>
              <a:t>in a computer?</a:t>
            </a:r>
          </a:p>
        </p:txBody>
      </p:sp>
      <p:pic>
        <p:nvPicPr>
          <p:cNvPr id="3" name="Picture 2"/>
          <p:cNvPicPr>
            <a:picLocks noChangeAspect="1"/>
          </p:cNvPicPr>
          <p:nvPr/>
        </p:nvPicPr>
        <p:blipFill>
          <a:blip r:embed="rId3"/>
          <a:stretch>
            <a:fillRect/>
          </a:stretch>
        </p:blipFill>
        <p:spPr>
          <a:xfrm>
            <a:off x="363908" y="1764305"/>
            <a:ext cx="4225905" cy="4749281"/>
          </a:xfrm>
          <a:prstGeom prst="rect">
            <a:avLst/>
          </a:prstGeom>
        </p:spPr>
      </p:pic>
      <p:pic>
        <p:nvPicPr>
          <p:cNvPr id="4" name="Picture 3"/>
          <p:cNvPicPr>
            <a:picLocks noChangeAspect="1"/>
          </p:cNvPicPr>
          <p:nvPr/>
        </p:nvPicPr>
        <p:blipFill rotWithShape="1">
          <a:blip r:embed="rId4"/>
          <a:srcRect t="15342" r="55138"/>
          <a:stretch/>
        </p:blipFill>
        <p:spPr>
          <a:xfrm>
            <a:off x="5562876" y="2997125"/>
            <a:ext cx="2216069" cy="1422935"/>
          </a:xfrm>
          <a:prstGeom prst="rect">
            <a:avLst/>
          </a:prstGeom>
        </p:spPr>
      </p:pic>
      <p:pic>
        <p:nvPicPr>
          <p:cNvPr id="7" name="Picture 6"/>
          <p:cNvPicPr>
            <a:picLocks noChangeAspect="1"/>
          </p:cNvPicPr>
          <p:nvPr/>
        </p:nvPicPr>
        <p:blipFill rotWithShape="1">
          <a:blip r:embed="rId4"/>
          <a:srcRect l="49984"/>
          <a:stretch/>
        </p:blipFill>
        <p:spPr>
          <a:xfrm>
            <a:off x="5635516" y="4233079"/>
            <a:ext cx="2470676" cy="1680803"/>
          </a:xfrm>
          <a:prstGeom prst="rect">
            <a:avLst/>
          </a:prstGeom>
        </p:spPr>
      </p:pic>
      <p:sp>
        <p:nvSpPr>
          <p:cNvPr id="5" name="TextBox 4"/>
          <p:cNvSpPr txBox="1"/>
          <p:nvPr/>
        </p:nvSpPr>
        <p:spPr>
          <a:xfrm>
            <a:off x="4966446" y="1614384"/>
            <a:ext cx="3794165" cy="1200329"/>
          </a:xfrm>
          <a:prstGeom prst="rect">
            <a:avLst/>
          </a:prstGeom>
          <a:noFill/>
        </p:spPr>
        <p:txBody>
          <a:bodyPr wrap="square" rtlCol="0">
            <a:spAutoFit/>
          </a:bodyPr>
          <a:lstStyle/>
          <a:p>
            <a:r>
              <a:rPr lang="en-US" dirty="0"/>
              <a:t>Sr</a:t>
            </a:r>
            <a:r>
              <a:rPr lang="en-US" baseline="-25000" dirty="0"/>
              <a:t>3</a:t>
            </a:r>
            <a:r>
              <a:rPr lang="en-US" dirty="0"/>
              <a:t>CrN</a:t>
            </a:r>
            <a:r>
              <a:rPr lang="en-US" baseline="-25000" dirty="0"/>
              <a:t>3</a:t>
            </a:r>
            <a:r>
              <a:rPr lang="en-US" dirty="0"/>
              <a:t> is an electride material</a:t>
            </a:r>
          </a:p>
          <a:p>
            <a:r>
              <a:rPr lang="en-US" dirty="0"/>
              <a:t>With an empty floating electron!</a:t>
            </a:r>
          </a:p>
          <a:p>
            <a:endParaRPr lang="en-US" dirty="0"/>
          </a:p>
          <a:p>
            <a:pPr algn="ctr"/>
            <a:r>
              <a:rPr lang="en-US" b="1" dirty="0"/>
              <a:t>Sr</a:t>
            </a:r>
            <a:r>
              <a:rPr lang="en-US" b="1" baseline="-25000" dirty="0"/>
              <a:t>3</a:t>
            </a:r>
            <a:r>
              <a:rPr lang="en-US" b="1" dirty="0"/>
              <a:t>Cr</a:t>
            </a:r>
            <a:r>
              <a:rPr lang="en-US" b="1" baseline="30000" dirty="0"/>
              <a:t>4+</a:t>
            </a:r>
            <a:r>
              <a:rPr lang="en-US" b="1" dirty="0"/>
              <a:t>N</a:t>
            </a:r>
            <a:r>
              <a:rPr lang="en-US" b="1" baseline="-25000" dirty="0"/>
              <a:t>3</a:t>
            </a:r>
            <a:r>
              <a:rPr lang="en-US" b="1" dirty="0"/>
              <a:t>:e</a:t>
            </a:r>
            <a:r>
              <a:rPr lang="en-US" b="1" baseline="30000" dirty="0"/>
              <a:t>-</a:t>
            </a:r>
          </a:p>
        </p:txBody>
      </p:sp>
      <p:sp>
        <p:nvSpPr>
          <p:cNvPr id="6" name="TextBox 5"/>
          <p:cNvSpPr txBox="1"/>
          <p:nvPr/>
        </p:nvSpPr>
        <p:spPr>
          <a:xfrm>
            <a:off x="4966446" y="5961412"/>
            <a:ext cx="3978653" cy="369332"/>
          </a:xfrm>
          <a:prstGeom prst="rect">
            <a:avLst/>
          </a:prstGeom>
          <a:noFill/>
        </p:spPr>
        <p:txBody>
          <a:bodyPr wrap="none" rtlCol="0">
            <a:spAutoFit/>
          </a:bodyPr>
          <a:lstStyle/>
          <a:p>
            <a:r>
              <a:rPr lang="en-US" b="1" i="1" dirty="0"/>
              <a:t>Can we find another electride material?</a:t>
            </a:r>
          </a:p>
        </p:txBody>
      </p:sp>
      <p:sp>
        <p:nvSpPr>
          <p:cNvPr id="10" name="Rectangle 9"/>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32491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20130" y="82517"/>
            <a:ext cx="8551059" cy="584775"/>
          </a:xfrm>
          <a:prstGeom prst="rect">
            <a:avLst/>
          </a:prstGeom>
          <a:noFill/>
        </p:spPr>
        <p:txBody>
          <a:bodyPr wrap="none" rtlCol="0">
            <a:spAutoFit/>
          </a:bodyPr>
          <a:lstStyle/>
          <a:p>
            <a:r>
              <a:rPr lang="en-US" sz="3200" i="1" dirty="0">
                <a:solidFill>
                  <a:srgbClr val="002D86"/>
                </a:solidFill>
              </a:rPr>
              <a:t>Computational Discovery of Novel Ternary Nitrides</a:t>
            </a:r>
          </a:p>
        </p:txBody>
      </p:sp>
      <p:pic>
        <p:nvPicPr>
          <p:cNvPr id="37" name="Picture 36">
            <a:extLst>
              <a:ext uri="{FF2B5EF4-FFF2-40B4-BE49-F238E27FC236}">
                <a16:creationId xmlns:a16="http://schemas.microsoft.com/office/drawing/2014/main" id="{3029E608-BE31-4CD0-9C14-D1C6995E7511}"/>
              </a:ext>
            </a:extLst>
          </p:cNvPr>
          <p:cNvPicPr/>
          <p:nvPr/>
        </p:nvPicPr>
        <p:blipFill rotWithShape="1">
          <a:blip r:embed="rId4"/>
          <a:srcRect l="62587" t="19987"/>
          <a:stretch/>
        </p:blipFill>
        <p:spPr>
          <a:xfrm>
            <a:off x="237846" y="1122548"/>
            <a:ext cx="3509266" cy="2830163"/>
          </a:xfrm>
          <a:prstGeom prst="rect">
            <a:avLst/>
          </a:prstGeom>
        </p:spPr>
      </p:pic>
      <p:sp>
        <p:nvSpPr>
          <p:cNvPr id="38" name="TextBox 37">
            <a:extLst>
              <a:ext uri="{FF2B5EF4-FFF2-40B4-BE49-F238E27FC236}">
                <a16:creationId xmlns:a16="http://schemas.microsoft.com/office/drawing/2014/main" id="{9781E26B-CE70-43D5-B507-4DCC5925BF3D}"/>
              </a:ext>
            </a:extLst>
          </p:cNvPr>
          <p:cNvSpPr txBox="1"/>
          <p:nvPr/>
        </p:nvSpPr>
        <p:spPr>
          <a:xfrm>
            <a:off x="506919" y="4346411"/>
            <a:ext cx="2693301" cy="830997"/>
          </a:xfrm>
          <a:prstGeom prst="rect">
            <a:avLst/>
          </a:prstGeom>
          <a:noFill/>
        </p:spPr>
        <p:txBody>
          <a:bodyPr wrap="none" rtlCol="0">
            <a:spAutoFit/>
          </a:bodyPr>
          <a:lstStyle/>
          <a:p>
            <a:pPr algn="ctr"/>
            <a:r>
              <a:rPr lang="en-US" sz="2400" b="1" dirty="0"/>
              <a:t>1. </a:t>
            </a:r>
            <a:r>
              <a:rPr lang="en-US" sz="2400" dirty="0"/>
              <a:t>Data-mined </a:t>
            </a:r>
          </a:p>
          <a:p>
            <a:pPr algn="ctr"/>
            <a:r>
              <a:rPr lang="en-US" sz="2400" dirty="0"/>
              <a:t>Structure Prediction</a:t>
            </a:r>
          </a:p>
        </p:txBody>
      </p:sp>
      <p:grpSp>
        <p:nvGrpSpPr>
          <p:cNvPr id="39" name="Group 38">
            <a:extLst>
              <a:ext uri="{FF2B5EF4-FFF2-40B4-BE49-F238E27FC236}">
                <a16:creationId xmlns:a16="http://schemas.microsoft.com/office/drawing/2014/main" id="{23ECFA75-3703-40F4-A982-E88D7DC174F7}"/>
              </a:ext>
            </a:extLst>
          </p:cNvPr>
          <p:cNvGrpSpPr/>
          <p:nvPr/>
        </p:nvGrpSpPr>
        <p:grpSpPr>
          <a:xfrm>
            <a:off x="4321333" y="1071650"/>
            <a:ext cx="4654044" cy="4105758"/>
            <a:chOff x="2838501" y="724971"/>
            <a:chExt cx="3048520" cy="2756655"/>
          </a:xfrm>
        </p:grpSpPr>
        <p:sp>
          <p:nvSpPr>
            <p:cNvPr id="40" name="TextBox 39">
              <a:extLst>
                <a:ext uri="{FF2B5EF4-FFF2-40B4-BE49-F238E27FC236}">
                  <a16:creationId xmlns:a16="http://schemas.microsoft.com/office/drawing/2014/main" id="{969E659B-034E-4668-9BD3-B3A9307B0831}"/>
                </a:ext>
              </a:extLst>
            </p:cNvPr>
            <p:cNvSpPr txBox="1"/>
            <p:nvPr/>
          </p:nvSpPr>
          <p:spPr>
            <a:xfrm>
              <a:off x="3852780" y="724971"/>
              <a:ext cx="1093060" cy="309967"/>
            </a:xfrm>
            <a:prstGeom prst="rect">
              <a:avLst/>
            </a:prstGeom>
            <a:noFill/>
          </p:spPr>
          <p:txBody>
            <a:bodyPr wrap="none" rtlCol="0">
              <a:spAutoFit/>
            </a:bodyPr>
            <a:lstStyle/>
            <a:p>
              <a:r>
                <a:rPr lang="en-US" sz="2400" b="1" i="1" dirty="0"/>
                <a:t>Convex Hull</a:t>
              </a:r>
            </a:p>
          </p:txBody>
        </p:sp>
        <p:grpSp>
          <p:nvGrpSpPr>
            <p:cNvPr id="41" name="Group 40">
              <a:extLst>
                <a:ext uri="{FF2B5EF4-FFF2-40B4-BE49-F238E27FC236}">
                  <a16:creationId xmlns:a16="http://schemas.microsoft.com/office/drawing/2014/main" id="{3A2B2B11-EC14-4BA5-AC73-493D0D79393E}"/>
                </a:ext>
              </a:extLst>
            </p:cNvPr>
            <p:cNvGrpSpPr/>
            <p:nvPr/>
          </p:nvGrpSpPr>
          <p:grpSpPr>
            <a:xfrm>
              <a:off x="2838501" y="860790"/>
              <a:ext cx="3048520" cy="2620836"/>
              <a:chOff x="2838501" y="860790"/>
              <a:chExt cx="3048520" cy="2620836"/>
            </a:xfrm>
          </p:grpSpPr>
          <p:cxnSp>
            <p:nvCxnSpPr>
              <p:cNvPr id="42" name="Straight Connector 41">
                <a:extLst>
                  <a:ext uri="{FF2B5EF4-FFF2-40B4-BE49-F238E27FC236}">
                    <a16:creationId xmlns:a16="http://schemas.microsoft.com/office/drawing/2014/main" id="{F8B15D2D-99C2-4ED5-A5EA-4F26204DA99A}"/>
                  </a:ext>
                </a:extLst>
              </p:cNvPr>
              <p:cNvCxnSpPr>
                <a:cxnSpLocks/>
                <a:endCxn id="61" idx="1"/>
              </p:cNvCxnSpPr>
              <p:nvPr/>
            </p:nvCxnSpPr>
            <p:spPr>
              <a:xfrm>
                <a:off x="4154893" y="2248417"/>
                <a:ext cx="450500" cy="71291"/>
              </a:xfrm>
              <a:prstGeom prst="line">
                <a:avLst/>
              </a:prstGeom>
              <a:ln w="127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BCBE7F-532C-42E3-811C-0A62CE0200EB}"/>
                  </a:ext>
                </a:extLst>
              </p:cNvPr>
              <p:cNvCxnSpPr>
                <a:cxnSpLocks/>
                <a:stCxn id="61" idx="3"/>
                <a:endCxn id="60" idx="3"/>
              </p:cNvCxnSpPr>
              <p:nvPr/>
            </p:nvCxnSpPr>
            <p:spPr>
              <a:xfrm flipV="1">
                <a:off x="4696833" y="2025740"/>
                <a:ext cx="465084" cy="293968"/>
              </a:xfrm>
              <a:prstGeom prst="line">
                <a:avLst/>
              </a:prstGeom>
              <a:ln w="1270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265C5C6-4ECA-4D25-A1F5-BBD7A9C9B4B1}"/>
                  </a:ext>
                </a:extLst>
              </p:cNvPr>
              <p:cNvSpPr txBox="1"/>
              <p:nvPr/>
            </p:nvSpPr>
            <p:spPr>
              <a:xfrm>
                <a:off x="3654218" y="2923685"/>
                <a:ext cx="1873846" cy="557941"/>
              </a:xfrm>
              <a:prstGeom prst="rect">
                <a:avLst/>
              </a:prstGeom>
              <a:noFill/>
            </p:spPr>
            <p:txBody>
              <a:bodyPr wrap="none" rtlCol="0">
                <a:spAutoFit/>
              </a:bodyPr>
              <a:lstStyle/>
              <a:p>
                <a:pPr algn="ctr"/>
                <a:r>
                  <a:rPr lang="en-US" sz="2400" b="1" dirty="0"/>
                  <a:t>2. </a:t>
                </a:r>
                <a:r>
                  <a:rPr lang="en-US" sz="2400" dirty="0"/>
                  <a:t>Evaluate stability </a:t>
                </a:r>
              </a:p>
              <a:p>
                <a:pPr algn="ctr"/>
                <a:r>
                  <a:rPr lang="en-US" sz="2400" dirty="0"/>
                  <a:t>using DFT convex hull</a:t>
                </a:r>
              </a:p>
            </p:txBody>
          </p:sp>
          <p:cxnSp>
            <p:nvCxnSpPr>
              <p:cNvPr id="45" name="Straight Connector 44">
                <a:extLst>
                  <a:ext uri="{FF2B5EF4-FFF2-40B4-BE49-F238E27FC236}">
                    <a16:creationId xmlns:a16="http://schemas.microsoft.com/office/drawing/2014/main" id="{6A564EB1-5906-4523-B909-970A0EFF3B60}"/>
                  </a:ext>
                </a:extLst>
              </p:cNvPr>
              <p:cNvCxnSpPr/>
              <p:nvPr/>
            </p:nvCxnSpPr>
            <p:spPr>
              <a:xfrm flipH="1">
                <a:off x="3587787" y="860790"/>
                <a:ext cx="574" cy="1684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4006CE-2E9A-45E5-AAE4-639E99347F21}"/>
                  </a:ext>
                </a:extLst>
              </p:cNvPr>
              <p:cNvCxnSpPr/>
              <p:nvPr/>
            </p:nvCxnSpPr>
            <p:spPr>
              <a:xfrm flipH="1">
                <a:off x="3587787" y="1373854"/>
                <a:ext cx="2062193" cy="17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469252-0C29-4D90-9141-FFCB8AC65585}"/>
                  </a:ext>
                </a:extLst>
              </p:cNvPr>
              <p:cNvCxnSpPr/>
              <p:nvPr/>
            </p:nvCxnSpPr>
            <p:spPr>
              <a:xfrm>
                <a:off x="5640337" y="876863"/>
                <a:ext cx="5510" cy="1668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E00522-B6B7-420E-808B-C821B289B34D}"/>
                  </a:ext>
                </a:extLst>
              </p:cNvPr>
              <p:cNvSpPr txBox="1"/>
              <p:nvPr/>
            </p:nvSpPr>
            <p:spPr>
              <a:xfrm>
                <a:off x="2838501" y="1463915"/>
                <a:ext cx="756972" cy="433954"/>
              </a:xfrm>
              <a:prstGeom prst="rect">
                <a:avLst/>
              </a:prstGeom>
              <a:noFill/>
            </p:spPr>
            <p:txBody>
              <a:bodyPr wrap="none" rtlCol="0">
                <a:spAutoFit/>
              </a:bodyPr>
              <a:lstStyle/>
              <a:p>
                <a:pPr algn="r"/>
                <a:r>
                  <a:rPr lang="en-US" dirty="0"/>
                  <a:t>Formation</a:t>
                </a:r>
                <a:br>
                  <a:rPr lang="en-US" dirty="0"/>
                </a:br>
                <a:r>
                  <a:rPr lang="en-US" dirty="0"/>
                  <a:t>Energy</a:t>
                </a:r>
              </a:p>
            </p:txBody>
          </p:sp>
          <p:sp>
            <p:nvSpPr>
              <p:cNvPr id="49" name="TextBox 48">
                <a:extLst>
                  <a:ext uri="{FF2B5EF4-FFF2-40B4-BE49-F238E27FC236}">
                    <a16:creationId xmlns:a16="http://schemas.microsoft.com/office/drawing/2014/main" id="{8D2354C8-EC4F-4FD3-9E5E-ED77D410E5BC}"/>
                  </a:ext>
                </a:extLst>
              </p:cNvPr>
              <p:cNvSpPr txBox="1"/>
              <p:nvPr/>
            </p:nvSpPr>
            <p:spPr>
              <a:xfrm>
                <a:off x="3298765" y="1152839"/>
                <a:ext cx="218612" cy="268639"/>
              </a:xfrm>
              <a:prstGeom prst="rect">
                <a:avLst/>
              </a:prstGeom>
              <a:noFill/>
            </p:spPr>
            <p:txBody>
              <a:bodyPr wrap="none" rtlCol="0">
                <a:spAutoFit/>
              </a:bodyPr>
              <a:lstStyle/>
              <a:p>
                <a:r>
                  <a:rPr lang="en-US" sz="2000" dirty="0"/>
                  <a:t>A</a:t>
                </a:r>
              </a:p>
            </p:txBody>
          </p:sp>
          <p:sp>
            <p:nvSpPr>
              <p:cNvPr id="50" name="TextBox 49">
                <a:extLst>
                  <a:ext uri="{FF2B5EF4-FFF2-40B4-BE49-F238E27FC236}">
                    <a16:creationId xmlns:a16="http://schemas.microsoft.com/office/drawing/2014/main" id="{7248D695-994D-4AAF-8438-D904D2405701}"/>
                  </a:ext>
                </a:extLst>
              </p:cNvPr>
              <p:cNvSpPr txBox="1"/>
              <p:nvPr/>
            </p:nvSpPr>
            <p:spPr>
              <a:xfrm>
                <a:off x="5674709" y="1180168"/>
                <a:ext cx="212312" cy="268639"/>
              </a:xfrm>
              <a:prstGeom prst="rect">
                <a:avLst/>
              </a:prstGeom>
              <a:noFill/>
            </p:spPr>
            <p:txBody>
              <a:bodyPr wrap="none" rtlCol="0">
                <a:spAutoFit/>
              </a:bodyPr>
              <a:lstStyle/>
              <a:p>
                <a:r>
                  <a:rPr lang="en-US" sz="2000" dirty="0"/>
                  <a:t>B</a:t>
                </a:r>
              </a:p>
            </p:txBody>
          </p:sp>
          <p:sp>
            <p:nvSpPr>
              <p:cNvPr id="51" name="TextBox 50">
                <a:extLst>
                  <a:ext uri="{FF2B5EF4-FFF2-40B4-BE49-F238E27FC236}">
                    <a16:creationId xmlns:a16="http://schemas.microsoft.com/office/drawing/2014/main" id="{3CC863D8-44FB-4F75-9048-6A60247F401F}"/>
                  </a:ext>
                </a:extLst>
              </p:cNvPr>
              <p:cNvSpPr txBox="1"/>
              <p:nvPr/>
            </p:nvSpPr>
            <p:spPr>
              <a:xfrm>
                <a:off x="3949178" y="1077782"/>
                <a:ext cx="341463" cy="247974"/>
              </a:xfrm>
              <a:prstGeom prst="rect">
                <a:avLst/>
              </a:prstGeom>
              <a:noFill/>
            </p:spPr>
            <p:txBody>
              <a:bodyPr wrap="none" rtlCol="0">
                <a:spAutoFit/>
              </a:bodyPr>
              <a:lstStyle/>
              <a:p>
                <a:r>
                  <a:rPr lang="en-US" dirty="0"/>
                  <a:t>A</a:t>
                </a:r>
                <a:r>
                  <a:rPr lang="en-US" baseline="-25000" dirty="0"/>
                  <a:t>2</a:t>
                </a:r>
                <a:r>
                  <a:rPr lang="en-US" dirty="0"/>
                  <a:t>B</a:t>
                </a:r>
              </a:p>
            </p:txBody>
          </p:sp>
          <p:sp>
            <p:nvSpPr>
              <p:cNvPr id="52" name="TextBox 51">
                <a:extLst>
                  <a:ext uri="{FF2B5EF4-FFF2-40B4-BE49-F238E27FC236}">
                    <a16:creationId xmlns:a16="http://schemas.microsoft.com/office/drawing/2014/main" id="{FB901206-2F9C-4117-B296-D4C822ADB41B}"/>
                  </a:ext>
                </a:extLst>
              </p:cNvPr>
              <p:cNvSpPr txBox="1"/>
              <p:nvPr/>
            </p:nvSpPr>
            <p:spPr>
              <a:xfrm>
                <a:off x="4954355" y="1088497"/>
                <a:ext cx="341463" cy="247974"/>
              </a:xfrm>
              <a:prstGeom prst="rect">
                <a:avLst/>
              </a:prstGeom>
              <a:noFill/>
            </p:spPr>
            <p:txBody>
              <a:bodyPr wrap="none" rtlCol="0">
                <a:spAutoFit/>
              </a:bodyPr>
              <a:lstStyle/>
              <a:p>
                <a:r>
                  <a:rPr lang="en-US" dirty="0"/>
                  <a:t>AB</a:t>
                </a:r>
                <a:r>
                  <a:rPr lang="en-US" baseline="-25000" dirty="0"/>
                  <a:t>2</a:t>
                </a:r>
              </a:p>
            </p:txBody>
          </p:sp>
          <p:sp>
            <p:nvSpPr>
              <p:cNvPr id="53" name="TextBox 52">
                <a:extLst>
                  <a:ext uri="{FF2B5EF4-FFF2-40B4-BE49-F238E27FC236}">
                    <a16:creationId xmlns:a16="http://schemas.microsoft.com/office/drawing/2014/main" id="{D682458F-A8D7-409C-B7DF-90D8D895BD62}"/>
                  </a:ext>
                </a:extLst>
              </p:cNvPr>
              <p:cNvSpPr txBox="1"/>
              <p:nvPr/>
            </p:nvSpPr>
            <p:spPr>
              <a:xfrm>
                <a:off x="4469483" y="1077782"/>
                <a:ext cx="290013" cy="247974"/>
              </a:xfrm>
              <a:prstGeom prst="rect">
                <a:avLst/>
              </a:prstGeom>
              <a:noFill/>
            </p:spPr>
            <p:txBody>
              <a:bodyPr wrap="none" rtlCol="0">
                <a:spAutoFit/>
              </a:bodyPr>
              <a:lstStyle/>
              <a:p>
                <a:r>
                  <a:rPr lang="en-US" dirty="0"/>
                  <a:t>AB</a:t>
                </a:r>
              </a:p>
            </p:txBody>
          </p:sp>
          <p:cxnSp>
            <p:nvCxnSpPr>
              <p:cNvPr id="54" name="Straight Connector 53">
                <a:extLst>
                  <a:ext uri="{FF2B5EF4-FFF2-40B4-BE49-F238E27FC236}">
                    <a16:creationId xmlns:a16="http://schemas.microsoft.com/office/drawing/2014/main" id="{5D5834DB-4411-4864-B4F7-7F04B4CC9311}"/>
                  </a:ext>
                </a:extLst>
              </p:cNvPr>
              <p:cNvCxnSpPr/>
              <p:nvPr/>
            </p:nvCxnSpPr>
            <p:spPr>
              <a:xfrm>
                <a:off x="3589079" y="1391214"/>
                <a:ext cx="533801" cy="84988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7BBEE7-7FCB-417C-92ED-FF272E03B911}"/>
                  </a:ext>
                </a:extLst>
              </p:cNvPr>
              <p:cNvCxnSpPr/>
              <p:nvPr/>
            </p:nvCxnSpPr>
            <p:spPr>
              <a:xfrm flipV="1">
                <a:off x="4127184" y="2021092"/>
                <a:ext cx="994419" cy="22301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E7126F-7D81-420B-B860-5070B300B8EC}"/>
                  </a:ext>
                </a:extLst>
              </p:cNvPr>
              <p:cNvCxnSpPr/>
              <p:nvPr/>
            </p:nvCxnSpPr>
            <p:spPr>
              <a:xfrm flipV="1">
                <a:off x="5125908" y="1373131"/>
                <a:ext cx="516581" cy="63289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B4FA8E5-198F-4E5D-9354-C6860F0CA2C7}"/>
                  </a:ext>
                </a:extLst>
              </p:cNvPr>
              <p:cNvSpPr/>
              <p:nvPr/>
            </p:nvSpPr>
            <p:spPr>
              <a:xfrm>
                <a:off x="4080538" y="2191610"/>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Rectangle 57">
                <a:extLst>
                  <a:ext uri="{FF2B5EF4-FFF2-40B4-BE49-F238E27FC236}">
                    <a16:creationId xmlns:a16="http://schemas.microsoft.com/office/drawing/2014/main" id="{A9383480-63F3-4576-97A4-B9B1C6F1D1F5}"/>
                  </a:ext>
                </a:extLst>
              </p:cNvPr>
              <p:cNvSpPr/>
              <p:nvPr/>
            </p:nvSpPr>
            <p:spPr>
              <a:xfrm>
                <a:off x="3538128" y="1347754"/>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Rectangle 58">
                <a:extLst>
                  <a:ext uri="{FF2B5EF4-FFF2-40B4-BE49-F238E27FC236}">
                    <a16:creationId xmlns:a16="http://schemas.microsoft.com/office/drawing/2014/main" id="{BDFE149E-AA5E-4302-9903-86E989B1EC01}"/>
                  </a:ext>
                </a:extLst>
              </p:cNvPr>
              <p:cNvSpPr/>
              <p:nvPr/>
            </p:nvSpPr>
            <p:spPr>
              <a:xfrm>
                <a:off x="5589494" y="1322639"/>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Rectangle 59">
                <a:extLst>
                  <a:ext uri="{FF2B5EF4-FFF2-40B4-BE49-F238E27FC236}">
                    <a16:creationId xmlns:a16="http://schemas.microsoft.com/office/drawing/2014/main" id="{A7E22A49-2149-4F28-96F7-D05B4A383CCE}"/>
                  </a:ext>
                </a:extLst>
              </p:cNvPr>
              <p:cNvSpPr/>
              <p:nvPr/>
            </p:nvSpPr>
            <p:spPr>
              <a:xfrm>
                <a:off x="5070477" y="1980020"/>
                <a:ext cx="91440" cy="9144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60">
                <a:extLst>
                  <a:ext uri="{FF2B5EF4-FFF2-40B4-BE49-F238E27FC236}">
                    <a16:creationId xmlns:a16="http://schemas.microsoft.com/office/drawing/2014/main" id="{BF4DC1F1-2595-4D42-B18C-7D2C5D5AEA40}"/>
                  </a:ext>
                </a:extLst>
              </p:cNvPr>
              <p:cNvSpPr/>
              <p:nvPr/>
            </p:nvSpPr>
            <p:spPr>
              <a:xfrm>
                <a:off x="4605393" y="2273988"/>
                <a:ext cx="91440" cy="91440"/>
              </a:xfrm>
              <a:prstGeom prst="rect">
                <a:avLst/>
              </a:prstGeom>
              <a:solidFill>
                <a:srgbClr val="0000FF"/>
              </a:solid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61">
                <a:extLst>
                  <a:ext uri="{FF2B5EF4-FFF2-40B4-BE49-F238E27FC236}">
                    <a16:creationId xmlns:a16="http://schemas.microsoft.com/office/drawing/2014/main" id="{4A498336-FCCE-4F94-92A4-FE499BE05909}"/>
                  </a:ext>
                </a:extLst>
              </p:cNvPr>
              <p:cNvSpPr/>
              <p:nvPr/>
            </p:nvSpPr>
            <p:spPr>
              <a:xfrm>
                <a:off x="4078634" y="1955643"/>
                <a:ext cx="91440" cy="91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3" name="Straight Connector 62">
                <a:extLst>
                  <a:ext uri="{FF2B5EF4-FFF2-40B4-BE49-F238E27FC236}">
                    <a16:creationId xmlns:a16="http://schemas.microsoft.com/office/drawing/2014/main" id="{75075670-8A01-42A5-B6DA-084191E35A6D}"/>
                  </a:ext>
                </a:extLst>
              </p:cNvPr>
              <p:cNvCxnSpPr/>
              <p:nvPr/>
            </p:nvCxnSpPr>
            <p:spPr>
              <a:xfrm flipV="1">
                <a:off x="4126083" y="2042365"/>
                <a:ext cx="0" cy="135513"/>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B5FDAEB-C8CE-4592-8967-7F28297D1C9E}"/>
                  </a:ext>
                </a:extLst>
              </p:cNvPr>
              <p:cNvSpPr txBox="1"/>
              <p:nvPr/>
            </p:nvSpPr>
            <p:spPr>
              <a:xfrm>
                <a:off x="3894435" y="1665110"/>
                <a:ext cx="814093" cy="247974"/>
              </a:xfrm>
              <a:prstGeom prst="rect">
                <a:avLst/>
              </a:prstGeom>
              <a:noFill/>
            </p:spPr>
            <p:txBody>
              <a:bodyPr wrap="none" rtlCol="0">
                <a:spAutoFit/>
              </a:bodyPr>
              <a:lstStyle/>
              <a:p>
                <a:r>
                  <a:rPr lang="en-US" dirty="0">
                    <a:solidFill>
                      <a:srgbClr val="C00000"/>
                    </a:solidFill>
                  </a:rPr>
                  <a:t>Metastable</a:t>
                </a:r>
              </a:p>
            </p:txBody>
          </p:sp>
          <p:sp>
            <p:nvSpPr>
              <p:cNvPr id="65" name="TextBox 64">
                <a:extLst>
                  <a:ext uri="{FF2B5EF4-FFF2-40B4-BE49-F238E27FC236}">
                    <a16:creationId xmlns:a16="http://schemas.microsoft.com/office/drawing/2014/main" id="{4FD11A3A-4191-478C-B0BB-32BF7C2D9245}"/>
                  </a:ext>
                </a:extLst>
              </p:cNvPr>
              <p:cNvSpPr txBox="1"/>
              <p:nvPr/>
            </p:nvSpPr>
            <p:spPr>
              <a:xfrm>
                <a:off x="4455147" y="2325054"/>
                <a:ext cx="545207" cy="268639"/>
              </a:xfrm>
              <a:prstGeom prst="rect">
                <a:avLst/>
              </a:prstGeom>
              <a:noFill/>
            </p:spPr>
            <p:txBody>
              <a:bodyPr wrap="none" rtlCol="0">
                <a:spAutoFit/>
              </a:bodyPr>
              <a:lstStyle/>
              <a:p>
                <a:r>
                  <a:rPr lang="en-US" sz="2000" dirty="0">
                    <a:solidFill>
                      <a:srgbClr val="0000FF"/>
                    </a:solidFill>
                  </a:rPr>
                  <a:t>Stable</a:t>
                </a:r>
              </a:p>
            </p:txBody>
          </p:sp>
        </p:grpSp>
      </p:grpSp>
      <p:sp>
        <p:nvSpPr>
          <p:cNvPr id="66" name="Arrow: Right 138">
            <a:extLst>
              <a:ext uri="{FF2B5EF4-FFF2-40B4-BE49-F238E27FC236}">
                <a16:creationId xmlns:a16="http://schemas.microsoft.com/office/drawing/2014/main" id="{14BC8081-F4ED-4A30-8EEA-77241A2ED2EB}"/>
              </a:ext>
            </a:extLst>
          </p:cNvPr>
          <p:cNvSpPr/>
          <p:nvPr/>
        </p:nvSpPr>
        <p:spPr>
          <a:xfrm>
            <a:off x="4035956" y="4498371"/>
            <a:ext cx="536043" cy="58477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Rectangle 66">
            <a:extLst>
              <a:ext uri="{FF2B5EF4-FFF2-40B4-BE49-F238E27FC236}">
                <a16:creationId xmlns:a16="http://schemas.microsoft.com/office/drawing/2014/main" id="{47AA2C1E-C993-43D7-A0C6-943445F39A02}"/>
              </a:ext>
            </a:extLst>
          </p:cNvPr>
          <p:cNvSpPr/>
          <p:nvPr/>
        </p:nvSpPr>
        <p:spPr>
          <a:xfrm>
            <a:off x="323368" y="3798822"/>
            <a:ext cx="3338222" cy="307777"/>
          </a:xfrm>
          <a:prstGeom prst="rect">
            <a:avLst/>
          </a:prstGeom>
          <a:ln>
            <a:noFill/>
          </a:ln>
        </p:spPr>
        <p:txBody>
          <a:bodyPr wrap="none">
            <a:spAutoFit/>
          </a:bodyPr>
          <a:lstStyle/>
          <a:p>
            <a:pPr algn="r"/>
            <a:r>
              <a:rPr lang="en-US" sz="1400" dirty="0"/>
              <a:t>W. Sun et al., </a:t>
            </a:r>
            <a:r>
              <a:rPr lang="en-US" sz="1400" i="1" dirty="0"/>
              <a:t>Chemistry of Materials </a:t>
            </a:r>
            <a:r>
              <a:rPr lang="en-US" sz="1400" dirty="0"/>
              <a:t>(2017)</a:t>
            </a:r>
          </a:p>
        </p:txBody>
      </p:sp>
      <p:sp>
        <p:nvSpPr>
          <p:cNvPr id="68" name="TextBox 67">
            <a:extLst>
              <a:ext uri="{FF2B5EF4-FFF2-40B4-BE49-F238E27FC236}">
                <a16:creationId xmlns:a16="http://schemas.microsoft.com/office/drawing/2014/main" id="{6ADD6644-28CE-4ACA-BFDD-6B05B9BF5F02}"/>
              </a:ext>
            </a:extLst>
          </p:cNvPr>
          <p:cNvSpPr txBox="1"/>
          <p:nvPr/>
        </p:nvSpPr>
        <p:spPr>
          <a:xfrm>
            <a:off x="538179" y="5378142"/>
            <a:ext cx="2772655" cy="1015663"/>
          </a:xfrm>
          <a:prstGeom prst="rect">
            <a:avLst/>
          </a:prstGeom>
          <a:noFill/>
        </p:spPr>
        <p:txBody>
          <a:bodyPr wrap="square" rtlCol="0">
            <a:spAutoFit/>
          </a:bodyPr>
          <a:lstStyle/>
          <a:p>
            <a:pPr algn="ctr"/>
            <a:r>
              <a:rPr lang="en-US" sz="2000" b="1" dirty="0">
                <a:solidFill>
                  <a:srgbClr val="009A46"/>
                </a:solidFill>
              </a:rPr>
              <a:t>6000</a:t>
            </a:r>
            <a:r>
              <a:rPr lang="en-US" sz="2000" dirty="0"/>
              <a:t> candidate nitrides made, ionic substitution from known Pnictides</a:t>
            </a:r>
          </a:p>
        </p:txBody>
      </p:sp>
      <p:sp>
        <p:nvSpPr>
          <p:cNvPr id="69" name="TextBox 68">
            <a:extLst>
              <a:ext uri="{FF2B5EF4-FFF2-40B4-BE49-F238E27FC236}">
                <a16:creationId xmlns:a16="http://schemas.microsoft.com/office/drawing/2014/main" id="{161C5AAA-6BB1-4955-9910-F7D5AA3DCF1E}"/>
              </a:ext>
            </a:extLst>
          </p:cNvPr>
          <p:cNvSpPr txBox="1"/>
          <p:nvPr/>
        </p:nvSpPr>
        <p:spPr>
          <a:xfrm>
            <a:off x="5330410" y="5378142"/>
            <a:ext cx="3442329" cy="830997"/>
          </a:xfrm>
          <a:prstGeom prst="rect">
            <a:avLst/>
          </a:prstGeom>
          <a:noFill/>
        </p:spPr>
        <p:txBody>
          <a:bodyPr wrap="square" rtlCol="0">
            <a:spAutoFit/>
          </a:bodyPr>
          <a:lstStyle/>
          <a:p>
            <a:pPr algn="ctr"/>
            <a:r>
              <a:rPr lang="en-US" sz="2400" dirty="0"/>
              <a:t>We find </a:t>
            </a:r>
            <a:r>
              <a:rPr lang="en-US" sz="2400" b="1" dirty="0">
                <a:solidFill>
                  <a:srgbClr val="CC00FF"/>
                </a:solidFill>
              </a:rPr>
              <a:t>244 new </a:t>
            </a:r>
          </a:p>
          <a:p>
            <a:pPr algn="ctr"/>
            <a:r>
              <a:rPr lang="en-US" sz="2400" b="1" dirty="0"/>
              <a:t>stable ternary nitrides</a:t>
            </a:r>
          </a:p>
        </p:txBody>
      </p:sp>
      <p:sp>
        <p:nvSpPr>
          <p:cNvPr id="70" name="Rectangle 69"/>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72" name="Rectangle 71"/>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custDataLst>
      <p:tags r:id="rId1"/>
    </p:custDataLst>
    <p:extLst>
      <p:ext uri="{BB962C8B-B14F-4D97-AF65-F5344CB8AC3E}">
        <p14:creationId xmlns:p14="http://schemas.microsoft.com/office/powerpoint/2010/main" val="223666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84" y="253331"/>
            <a:ext cx="8576187" cy="566928"/>
          </a:xfrm>
        </p:spPr>
        <p:txBody>
          <a:bodyPr>
            <a:normAutofit/>
          </a:bodyPr>
          <a:lstStyle/>
          <a:p>
            <a:r>
              <a:rPr lang="en-US" sz="3200" dirty="0"/>
              <a:t>447 Stable Ternary Nitrides: </a:t>
            </a:r>
            <a:r>
              <a:rPr lang="en-US" sz="3200" dirty="0">
                <a:solidFill>
                  <a:srgbClr val="0000FF"/>
                </a:solidFill>
              </a:rPr>
              <a:t>213 known</a:t>
            </a:r>
            <a:r>
              <a:rPr lang="en-US" sz="3200" dirty="0"/>
              <a:t>, </a:t>
            </a:r>
            <a:r>
              <a:rPr lang="en-US" sz="3200" dirty="0">
                <a:solidFill>
                  <a:srgbClr val="FF00FF"/>
                </a:solidFill>
              </a:rPr>
              <a:t>244 new</a:t>
            </a:r>
          </a:p>
        </p:txBody>
      </p:sp>
      <p:pic>
        <p:nvPicPr>
          <p:cNvPr id="9" name="Picture 8"/>
          <p:cNvPicPr>
            <a:picLocks noChangeAspect="1"/>
          </p:cNvPicPr>
          <p:nvPr/>
        </p:nvPicPr>
        <p:blipFill>
          <a:blip r:embed="rId3"/>
          <a:stretch>
            <a:fillRect/>
          </a:stretch>
        </p:blipFill>
        <p:spPr>
          <a:xfrm>
            <a:off x="259783" y="916530"/>
            <a:ext cx="8606101" cy="5395170"/>
          </a:xfrm>
          <a:prstGeom prst="rect">
            <a:avLst/>
          </a:prstGeom>
        </p:spPr>
      </p:pic>
      <p:sp>
        <p:nvSpPr>
          <p:cNvPr id="5" name="TextBox 4">
            <a:extLst>
              <a:ext uri="{FF2B5EF4-FFF2-40B4-BE49-F238E27FC236}">
                <a16:creationId xmlns:a16="http://schemas.microsoft.com/office/drawing/2014/main" id="{DAE5FF7D-8DA8-4314-B35D-DB287EAE75AB}"/>
              </a:ext>
            </a:extLst>
          </p:cNvPr>
          <p:cNvSpPr txBox="1"/>
          <p:nvPr/>
        </p:nvSpPr>
        <p:spPr>
          <a:xfrm>
            <a:off x="251393" y="2781113"/>
            <a:ext cx="8714840" cy="1323439"/>
          </a:xfrm>
          <a:prstGeom prst="rect">
            <a:avLst/>
          </a:prstGeom>
          <a:solidFill>
            <a:schemeClr val="bg1">
              <a:alpha val="78000"/>
            </a:schemeClr>
          </a:solidFill>
        </p:spPr>
        <p:txBody>
          <a:bodyPr wrap="square" rtlCol="0">
            <a:spAutoFit/>
          </a:bodyPr>
          <a:lstStyle/>
          <a:p>
            <a:r>
              <a:rPr lang="en-US" sz="4000" b="1" dirty="0">
                <a:ln>
                  <a:solidFill>
                    <a:schemeClr val="bg1"/>
                  </a:solidFill>
                </a:ln>
              </a:rPr>
              <a:t>How can we elucidate the chemical</a:t>
            </a:r>
            <a:br>
              <a:rPr lang="en-US" sz="4000" b="1" dirty="0">
                <a:ln>
                  <a:solidFill>
                    <a:schemeClr val="bg1"/>
                  </a:solidFill>
                </a:ln>
              </a:rPr>
            </a:br>
            <a:r>
              <a:rPr lang="en-US" sz="4000" b="1" dirty="0">
                <a:ln>
                  <a:solidFill>
                    <a:schemeClr val="bg1"/>
                  </a:solidFill>
                </a:ln>
              </a:rPr>
              <a:t>families in this ternary nitride space?</a:t>
            </a:r>
          </a:p>
        </p:txBody>
      </p:sp>
      <p:sp>
        <p:nvSpPr>
          <p:cNvPr id="6" name="TextBox 5">
            <a:extLst>
              <a:ext uri="{FF2B5EF4-FFF2-40B4-BE49-F238E27FC236}">
                <a16:creationId xmlns:a16="http://schemas.microsoft.com/office/drawing/2014/main" id="{6B203751-FCD2-48B5-90BB-41CAAD025AEE}"/>
              </a:ext>
            </a:extLst>
          </p:cNvPr>
          <p:cNvSpPr txBox="1"/>
          <p:nvPr/>
        </p:nvSpPr>
        <p:spPr>
          <a:xfrm>
            <a:off x="6447810" y="6546709"/>
            <a:ext cx="2885726" cy="307777"/>
          </a:xfrm>
          <a:prstGeom prst="rect">
            <a:avLst/>
          </a:prstGeom>
          <a:noFill/>
          <a:ln>
            <a:solidFill>
              <a:schemeClr val="bg2">
                <a:lumMod val="50000"/>
              </a:schemeClr>
            </a:solidFill>
          </a:ln>
        </p:spPr>
        <p:txBody>
          <a:bodyPr wrap="none" rtlCol="0">
            <a:spAutoFit/>
          </a:bodyPr>
          <a:lstStyle/>
          <a:p>
            <a:r>
              <a:rPr lang="en-US" sz="1400" i="1" dirty="0"/>
              <a:t>W. Sun et al, Nature Materials </a:t>
            </a:r>
            <a:r>
              <a:rPr lang="en-US" sz="1400" dirty="0"/>
              <a:t>(2019)</a:t>
            </a:r>
          </a:p>
        </p:txBody>
      </p:sp>
      <p:sp>
        <p:nvSpPr>
          <p:cNvPr id="7" name="Rectangle 6"/>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10" name="Rectangle 9"/>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8135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895" y="4704378"/>
            <a:ext cx="5610164" cy="1200329"/>
          </a:xfrm>
          <a:prstGeom prst="rect">
            <a:avLst/>
          </a:prstGeom>
          <a:noFill/>
        </p:spPr>
        <p:txBody>
          <a:bodyPr wrap="square" rtlCol="0">
            <a:spAutoFit/>
          </a:bodyPr>
          <a:lstStyle/>
          <a:p>
            <a:r>
              <a:rPr lang="en-US" sz="2400" dirty="0">
                <a:solidFill>
                  <a:srgbClr val="0000FF"/>
                </a:solidFill>
              </a:rPr>
              <a:t>An effective visual organization can reveal </a:t>
            </a:r>
            <a:br>
              <a:rPr lang="en-US" sz="2400" dirty="0">
                <a:solidFill>
                  <a:srgbClr val="0000FF"/>
                </a:solidFill>
              </a:rPr>
            </a:br>
            <a:r>
              <a:rPr lang="en-US" sz="2400" dirty="0">
                <a:solidFill>
                  <a:srgbClr val="0000FF"/>
                </a:solidFill>
              </a:rPr>
              <a:t>hidden relationships and chemical families </a:t>
            </a:r>
            <a:br>
              <a:rPr lang="en-US" sz="2400" dirty="0">
                <a:solidFill>
                  <a:srgbClr val="0000FF"/>
                </a:solidFill>
              </a:rPr>
            </a:br>
            <a:r>
              <a:rPr lang="en-US" sz="2400" dirty="0">
                <a:solidFill>
                  <a:srgbClr val="0000FF"/>
                </a:solidFill>
              </a:rPr>
              <a:t>within the ternary metal nitrides</a:t>
            </a:r>
            <a:endParaRPr lang="en-US" sz="4400" dirty="0">
              <a:solidFill>
                <a:srgbClr val="0000FF"/>
              </a:solidFill>
            </a:endParaRPr>
          </a:p>
        </p:txBody>
      </p:sp>
      <p:sp>
        <p:nvSpPr>
          <p:cNvPr id="3" name="TextBox 2"/>
          <p:cNvSpPr txBox="1"/>
          <p:nvPr/>
        </p:nvSpPr>
        <p:spPr>
          <a:xfrm>
            <a:off x="0" y="346001"/>
            <a:ext cx="8596136" cy="954107"/>
          </a:xfrm>
          <a:prstGeom prst="rect">
            <a:avLst/>
          </a:prstGeom>
          <a:noFill/>
        </p:spPr>
        <p:txBody>
          <a:bodyPr wrap="square" rtlCol="0">
            <a:spAutoFit/>
          </a:bodyPr>
          <a:lstStyle/>
          <a:p>
            <a:r>
              <a:rPr lang="en-US" sz="2800" dirty="0"/>
              <a:t>Mendeleev gave </a:t>
            </a:r>
            <a:r>
              <a:rPr lang="en-US" sz="2800" i="1" dirty="0"/>
              <a:t>structural form </a:t>
            </a:r>
            <a:r>
              <a:rPr lang="en-US" sz="2800" dirty="0"/>
              <a:t>to the Elements </a:t>
            </a:r>
            <a:br>
              <a:rPr lang="en-US" sz="2800" dirty="0"/>
            </a:br>
            <a:r>
              <a:rPr lang="en-US" sz="2800" dirty="0"/>
              <a:t>	by constructing the Periodic Table</a:t>
            </a:r>
          </a:p>
        </p:txBody>
      </p:sp>
      <p:grpSp>
        <p:nvGrpSpPr>
          <p:cNvPr id="6" name="Group 5">
            <a:extLst>
              <a:ext uri="{FF2B5EF4-FFF2-40B4-BE49-F238E27FC236}">
                <a16:creationId xmlns:a16="http://schemas.microsoft.com/office/drawing/2014/main" id="{BA981E3F-2364-4F90-9ACA-33CB45DECB28}"/>
              </a:ext>
            </a:extLst>
          </p:cNvPr>
          <p:cNvGrpSpPr/>
          <p:nvPr/>
        </p:nvGrpSpPr>
        <p:grpSpPr>
          <a:xfrm>
            <a:off x="292309" y="1590987"/>
            <a:ext cx="8137799" cy="2516115"/>
            <a:chOff x="0" y="1261406"/>
            <a:chExt cx="9101328" cy="2598561"/>
          </a:xfrm>
        </p:grpSpPr>
        <p:pic>
          <p:nvPicPr>
            <p:cNvPr id="55298" name="Picture 2" descr="Image result for mendeleev periodic table"/>
            <p:cNvPicPr>
              <a:picLocks noChangeAspect="1" noChangeArrowheads="1"/>
            </p:cNvPicPr>
            <p:nvPr/>
          </p:nvPicPr>
          <p:blipFill rotWithShape="1">
            <a:blip r:embed="rId3">
              <a:extLst>
                <a:ext uri="{28A0092B-C50C-407E-A947-70E740481C1C}">
                  <a14:useLocalDpi xmlns:a14="http://schemas.microsoft.com/office/drawing/2010/main" val="0"/>
                </a:ext>
              </a:extLst>
            </a:blip>
            <a:srcRect b="8512"/>
            <a:stretch/>
          </p:blipFill>
          <p:spPr bwMode="auto">
            <a:xfrm>
              <a:off x="0" y="1261406"/>
              <a:ext cx="2312053" cy="2598561"/>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Image result for mendeleev periodic 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851" y="1664894"/>
              <a:ext cx="3825477" cy="1929275"/>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descr="Image result for mendeleev"/>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2634" y="1845604"/>
              <a:ext cx="1482636" cy="1482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52634" y="1444770"/>
              <a:ext cx="1449444" cy="381434"/>
            </a:xfrm>
            <a:prstGeom prst="rect">
              <a:avLst/>
            </a:prstGeom>
            <a:noFill/>
          </p:spPr>
          <p:txBody>
            <a:bodyPr wrap="none" rtlCol="0">
              <a:spAutoFit/>
            </a:bodyPr>
            <a:lstStyle/>
            <a:p>
              <a:r>
                <a:rPr lang="en-US" dirty="0"/>
                <a:t>Mendeleev </a:t>
              </a:r>
            </a:p>
          </p:txBody>
        </p:sp>
        <p:sp>
          <p:nvSpPr>
            <p:cNvPr id="5" name="Arrow: Right 4">
              <a:extLst>
                <a:ext uri="{FF2B5EF4-FFF2-40B4-BE49-F238E27FC236}">
                  <a16:creationId xmlns:a16="http://schemas.microsoft.com/office/drawing/2014/main" id="{C9999FE5-1C5A-4DB7-8B26-B7101292E8D0}"/>
                </a:ext>
              </a:extLst>
            </p:cNvPr>
            <p:cNvSpPr/>
            <p:nvPr/>
          </p:nvSpPr>
          <p:spPr>
            <a:xfrm>
              <a:off x="2451779" y="2191847"/>
              <a:ext cx="448817" cy="6161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B72ABEB-DFB0-48C0-ADF2-D2C578549175}"/>
                </a:ext>
              </a:extLst>
            </p:cNvPr>
            <p:cNvSpPr/>
            <p:nvPr/>
          </p:nvSpPr>
          <p:spPr>
            <a:xfrm>
              <a:off x="4681152" y="2191847"/>
              <a:ext cx="448817" cy="6161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813FD9DB-0B53-4933-8293-58C444F55924}"/>
              </a:ext>
            </a:extLst>
          </p:cNvPr>
          <p:cNvPicPr>
            <a:picLocks noChangeAspect="1"/>
          </p:cNvPicPr>
          <p:nvPr/>
        </p:nvPicPr>
        <p:blipFill>
          <a:blip r:embed="rId6"/>
          <a:stretch>
            <a:fillRect/>
          </a:stretch>
        </p:blipFill>
        <p:spPr>
          <a:xfrm>
            <a:off x="145929" y="4588235"/>
            <a:ext cx="2673360" cy="1675931"/>
          </a:xfrm>
          <a:prstGeom prst="rect">
            <a:avLst/>
          </a:prstGeom>
        </p:spPr>
      </p:pic>
      <p:sp>
        <p:nvSpPr>
          <p:cNvPr id="13" name="Arrow: Right 12">
            <a:extLst>
              <a:ext uri="{FF2B5EF4-FFF2-40B4-BE49-F238E27FC236}">
                <a16:creationId xmlns:a16="http://schemas.microsoft.com/office/drawing/2014/main" id="{7E1DEC84-9C08-4A3E-818F-9529F2E9F84A}"/>
              </a:ext>
            </a:extLst>
          </p:cNvPr>
          <p:cNvSpPr/>
          <p:nvPr/>
        </p:nvSpPr>
        <p:spPr>
          <a:xfrm>
            <a:off x="2930941" y="5006226"/>
            <a:ext cx="401302" cy="59663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16" name="Rectangle 15"/>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15174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475" t="11031" r="12816" b="4900"/>
          <a:stretch/>
        </p:blipFill>
        <p:spPr>
          <a:xfrm>
            <a:off x="158692" y="1071349"/>
            <a:ext cx="6775924" cy="5786651"/>
          </a:xfrm>
          <a:prstGeom prst="rect">
            <a:avLst/>
          </a:prstGeom>
        </p:spPr>
      </p:pic>
      <p:sp>
        <p:nvSpPr>
          <p:cNvPr id="4" name="TextBox 3"/>
          <p:cNvSpPr txBox="1"/>
          <p:nvPr/>
        </p:nvSpPr>
        <p:spPr>
          <a:xfrm>
            <a:off x="310095" y="134680"/>
            <a:ext cx="5698611" cy="830997"/>
          </a:xfrm>
          <a:prstGeom prst="rect">
            <a:avLst/>
          </a:prstGeom>
          <a:noFill/>
        </p:spPr>
        <p:txBody>
          <a:bodyPr wrap="none" rtlCol="0">
            <a:spAutoFit/>
          </a:bodyPr>
          <a:lstStyle/>
          <a:p>
            <a:r>
              <a:rPr lang="en-US" sz="2800" dirty="0"/>
              <a:t>Formation Energies of M</a:t>
            </a:r>
            <a:r>
              <a:rPr lang="en-US" sz="2800" baseline="-25000" dirty="0"/>
              <a:t>1</a:t>
            </a:r>
            <a:r>
              <a:rPr lang="en-US" sz="2800" dirty="0"/>
              <a:t>-M</a:t>
            </a:r>
            <a:r>
              <a:rPr lang="en-US" sz="2800" baseline="-25000" dirty="0"/>
              <a:t>2</a:t>
            </a:r>
            <a:r>
              <a:rPr lang="en-US" sz="2800" dirty="0"/>
              <a:t>-Nitrides</a:t>
            </a:r>
          </a:p>
          <a:p>
            <a:r>
              <a:rPr lang="en-US" sz="2000" dirty="0"/>
              <a:t>(Axes ordered by atomic number)</a:t>
            </a:r>
          </a:p>
        </p:txBody>
      </p:sp>
      <p:sp>
        <p:nvSpPr>
          <p:cNvPr id="8" name="TextBox 7"/>
          <p:cNvSpPr txBox="1"/>
          <p:nvPr/>
        </p:nvSpPr>
        <p:spPr>
          <a:xfrm>
            <a:off x="6914508" y="1478280"/>
            <a:ext cx="2118360" cy="1815882"/>
          </a:xfrm>
          <a:prstGeom prst="rect">
            <a:avLst/>
          </a:prstGeom>
          <a:noFill/>
        </p:spPr>
        <p:txBody>
          <a:bodyPr wrap="square" rtlCol="0">
            <a:spAutoFit/>
          </a:bodyPr>
          <a:lstStyle/>
          <a:p>
            <a:r>
              <a:rPr lang="en-US" sz="1600" b="1" dirty="0"/>
              <a:t>Formation energy of ‘deepest’ compound </a:t>
            </a:r>
            <a:br>
              <a:rPr lang="en-US" sz="1600" b="1" dirty="0"/>
            </a:br>
            <a:r>
              <a:rPr lang="en-US" sz="1600" b="1" dirty="0"/>
              <a:t>in ternary convex hull.</a:t>
            </a:r>
          </a:p>
          <a:p>
            <a:endParaRPr lang="en-US" sz="1600" dirty="0">
              <a:solidFill>
                <a:srgbClr val="C00000"/>
              </a:solidFill>
            </a:endParaRPr>
          </a:p>
          <a:p>
            <a:r>
              <a:rPr lang="en-US" sz="1600" dirty="0"/>
              <a:t>(Figure is symmetric </a:t>
            </a:r>
            <a:br>
              <a:rPr lang="en-US" sz="1600" dirty="0"/>
            </a:br>
            <a:r>
              <a:rPr lang="en-US" sz="1600" dirty="0"/>
              <a:t>across diagonal)</a:t>
            </a:r>
          </a:p>
          <a:p>
            <a:r>
              <a:rPr lang="en-US" sz="1600" b="1" dirty="0"/>
              <a:t> </a:t>
            </a:r>
          </a:p>
        </p:txBody>
      </p:sp>
      <p:sp>
        <p:nvSpPr>
          <p:cNvPr id="5" name="Rectangle 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7" name="Rectangle 6"/>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33427062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13" name="Rectangle 12"/>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pic>
        <p:nvPicPr>
          <p:cNvPr id="15" name="Picture 2" descr="Hierarhical Clustering with Dendro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902" y="1661878"/>
            <a:ext cx="6067856" cy="27305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0" y="181897"/>
            <a:ext cx="6385466" cy="523220"/>
          </a:xfrm>
          <a:prstGeom prst="rect">
            <a:avLst/>
          </a:prstGeom>
          <a:noFill/>
        </p:spPr>
        <p:txBody>
          <a:bodyPr wrap="none" rtlCol="0">
            <a:spAutoFit/>
          </a:bodyPr>
          <a:lstStyle/>
          <a:p>
            <a:r>
              <a:rPr lang="en-US" sz="2800" b="1" i="1" dirty="0"/>
              <a:t>Hierarchical Clustering of Ternary Nitrides</a:t>
            </a:r>
          </a:p>
        </p:txBody>
      </p:sp>
      <p:sp>
        <p:nvSpPr>
          <p:cNvPr id="17" name="TextBox 16"/>
          <p:cNvSpPr txBox="1"/>
          <p:nvPr/>
        </p:nvSpPr>
        <p:spPr>
          <a:xfrm>
            <a:off x="139861" y="830881"/>
            <a:ext cx="8844120" cy="830997"/>
          </a:xfrm>
          <a:prstGeom prst="rect">
            <a:avLst/>
          </a:prstGeom>
          <a:solidFill>
            <a:srgbClr val="FFFFFF">
              <a:alpha val="89804"/>
            </a:srgbClr>
          </a:solidFill>
        </p:spPr>
        <p:txBody>
          <a:bodyPr wrap="square" rtlCol="0">
            <a:spAutoFit/>
          </a:bodyPr>
          <a:lstStyle/>
          <a:p>
            <a:r>
              <a:rPr lang="en-US" sz="2400" i="1" dirty="0"/>
              <a:t>Unsupervised Machine Learning technique </a:t>
            </a:r>
            <a:r>
              <a:rPr lang="en-US" sz="2400" dirty="0"/>
              <a:t>to elucidate chemical families in the ternary metal nitrides</a:t>
            </a:r>
          </a:p>
        </p:txBody>
      </p:sp>
      <p:sp>
        <p:nvSpPr>
          <p:cNvPr id="18" name="TextBox 17"/>
          <p:cNvSpPr txBox="1"/>
          <p:nvPr/>
        </p:nvSpPr>
        <p:spPr>
          <a:xfrm>
            <a:off x="84235" y="5018930"/>
            <a:ext cx="9059765" cy="1261884"/>
          </a:xfrm>
          <a:prstGeom prst="rect">
            <a:avLst/>
          </a:prstGeom>
          <a:noFill/>
        </p:spPr>
        <p:txBody>
          <a:bodyPr wrap="square" rtlCol="0">
            <a:spAutoFit/>
          </a:bodyPr>
          <a:lstStyle/>
          <a:p>
            <a:r>
              <a:rPr lang="en-US" sz="2000" b="1" dirty="0">
                <a:solidFill>
                  <a:srgbClr val="FF0000"/>
                </a:solidFill>
              </a:rPr>
              <a:t>1. </a:t>
            </a:r>
            <a:r>
              <a:rPr lang="en-US" sz="2000" dirty="0"/>
              <a:t>Construct a ‘distance matrix’ for propensity to form stable or metastable nitrides</a:t>
            </a:r>
            <a:br>
              <a:rPr lang="en-US" sz="2000" dirty="0"/>
            </a:br>
            <a:r>
              <a:rPr lang="en-US" sz="800" dirty="0"/>
              <a:t> </a:t>
            </a:r>
            <a:endParaRPr lang="en-US" sz="2000" dirty="0"/>
          </a:p>
          <a:p>
            <a:r>
              <a:rPr lang="en-US" sz="2000" dirty="0">
                <a:solidFill>
                  <a:srgbClr val="FF0000"/>
                </a:solidFill>
              </a:rPr>
              <a:t>2. </a:t>
            </a:r>
            <a:r>
              <a:rPr lang="en-US" sz="2000" dirty="0"/>
              <a:t>Cluster nitrides by </a:t>
            </a:r>
            <a:r>
              <a:rPr lang="en-US" sz="2000" dirty="0">
                <a:solidFill>
                  <a:srgbClr val="0000FF"/>
                </a:solidFill>
              </a:rPr>
              <a:t>Stability</a:t>
            </a:r>
            <a:r>
              <a:rPr lang="en-US" sz="2000" dirty="0"/>
              <a:t>, </a:t>
            </a:r>
            <a:r>
              <a:rPr lang="en-US" sz="2000" dirty="0">
                <a:solidFill>
                  <a:srgbClr val="008000"/>
                </a:solidFill>
              </a:rPr>
              <a:t>Metastability </a:t>
            </a:r>
            <a:r>
              <a:rPr lang="en-US" sz="2000" dirty="0">
                <a:solidFill>
                  <a:srgbClr val="008000"/>
                </a:solidFill>
                <a:cs typeface="Times New Roman" panose="02020603050405020304" pitchFamily="18" charset="0"/>
              </a:rPr>
              <a:t>Δ</a:t>
            </a:r>
            <a:r>
              <a:rPr lang="en-US" sz="2000" i="1" dirty="0">
                <a:solidFill>
                  <a:srgbClr val="008000"/>
                </a:solidFill>
                <a:cs typeface="Times New Roman" panose="02020603050405020304" pitchFamily="18" charset="0"/>
              </a:rPr>
              <a:t>H</a:t>
            </a:r>
            <a:r>
              <a:rPr lang="en-US" sz="2000" baseline="-25000" dirty="0">
                <a:solidFill>
                  <a:srgbClr val="008000"/>
                </a:solidFill>
                <a:cs typeface="Times New Roman" panose="02020603050405020304" pitchFamily="18" charset="0"/>
              </a:rPr>
              <a:t>f </a:t>
            </a:r>
            <a:r>
              <a:rPr lang="en-US" sz="2000" dirty="0">
                <a:solidFill>
                  <a:srgbClr val="008000"/>
                </a:solidFill>
                <a:cs typeface="Times New Roman" panose="02020603050405020304" pitchFamily="18" charset="0"/>
              </a:rPr>
              <a:t>&lt; 0</a:t>
            </a:r>
            <a:r>
              <a:rPr lang="en-US" sz="2000" dirty="0"/>
              <a:t>,</a:t>
            </a:r>
            <a:r>
              <a:rPr lang="en-US" sz="2000" dirty="0">
                <a:solidFill>
                  <a:srgbClr val="0000FF"/>
                </a:solidFill>
              </a:rPr>
              <a:t> </a:t>
            </a:r>
            <a:r>
              <a:rPr lang="en-US" sz="2000" dirty="0">
                <a:solidFill>
                  <a:srgbClr val="FF0000"/>
                </a:solidFill>
              </a:rPr>
              <a:t>Metastability </a:t>
            </a:r>
            <a:r>
              <a:rPr lang="en-US" sz="2000" dirty="0">
                <a:solidFill>
                  <a:srgbClr val="FF0000"/>
                </a:solidFill>
                <a:cs typeface="Times New Roman" panose="02020603050405020304" pitchFamily="18" charset="0"/>
              </a:rPr>
              <a:t>Δ</a:t>
            </a:r>
            <a:r>
              <a:rPr lang="en-US" sz="2000" i="1" dirty="0">
                <a:solidFill>
                  <a:srgbClr val="FF0000"/>
                </a:solidFill>
                <a:cs typeface="Times New Roman" panose="02020603050405020304" pitchFamily="18" charset="0"/>
              </a:rPr>
              <a:t>H</a:t>
            </a:r>
            <a:r>
              <a:rPr lang="en-US" sz="2000" baseline="-25000" dirty="0">
                <a:solidFill>
                  <a:srgbClr val="FF0000"/>
                </a:solidFill>
                <a:cs typeface="Times New Roman" panose="02020603050405020304" pitchFamily="18" charset="0"/>
              </a:rPr>
              <a:t>f </a:t>
            </a:r>
            <a:r>
              <a:rPr lang="en-US" sz="2000" dirty="0">
                <a:solidFill>
                  <a:srgbClr val="FF0000"/>
                </a:solidFill>
                <a:cs typeface="Times New Roman" panose="02020603050405020304" pitchFamily="18" charset="0"/>
              </a:rPr>
              <a:t>&gt; 0</a:t>
            </a:r>
          </a:p>
          <a:p>
            <a:endParaRPr lang="en-US" sz="800" dirty="0">
              <a:solidFill>
                <a:srgbClr val="FF0000"/>
              </a:solidFill>
              <a:cs typeface="Times New Roman" panose="02020603050405020304" pitchFamily="18" charset="0"/>
            </a:endParaRPr>
          </a:p>
          <a:p>
            <a:r>
              <a:rPr lang="en-US" sz="2000" dirty="0">
                <a:solidFill>
                  <a:srgbClr val="FF0000"/>
                </a:solidFill>
                <a:cs typeface="Times New Roman" panose="02020603050405020304" pitchFamily="18" charset="0"/>
              </a:rPr>
              <a:t>3. </a:t>
            </a:r>
            <a:r>
              <a:rPr lang="en-US" sz="2000" dirty="0">
                <a:cs typeface="Times New Roman" panose="02020603050405020304" pitchFamily="18" charset="0"/>
              </a:rPr>
              <a:t>Build dendrogram of nitride chemical families</a:t>
            </a:r>
            <a:endParaRPr lang="en-US" sz="2000" dirty="0"/>
          </a:p>
        </p:txBody>
      </p:sp>
      <p:sp>
        <p:nvSpPr>
          <p:cNvPr id="19" name="TextBox 18"/>
          <p:cNvSpPr txBox="1"/>
          <p:nvPr/>
        </p:nvSpPr>
        <p:spPr>
          <a:xfrm>
            <a:off x="1034991" y="4226300"/>
            <a:ext cx="979179" cy="461665"/>
          </a:xfrm>
          <a:prstGeom prst="rect">
            <a:avLst/>
          </a:prstGeom>
          <a:noFill/>
        </p:spPr>
        <p:txBody>
          <a:bodyPr wrap="none" rtlCol="0">
            <a:spAutoFit/>
          </a:bodyPr>
          <a:lstStyle/>
          <a:p>
            <a:r>
              <a:rPr lang="en-US" sz="2400" dirty="0">
                <a:solidFill>
                  <a:srgbClr val="FF0000"/>
                </a:solidFill>
              </a:rPr>
              <a:t>Step 1</a:t>
            </a:r>
          </a:p>
        </p:txBody>
      </p:sp>
      <p:sp>
        <p:nvSpPr>
          <p:cNvPr id="20" name="TextBox 19"/>
          <p:cNvSpPr txBox="1"/>
          <p:nvPr/>
        </p:nvSpPr>
        <p:spPr>
          <a:xfrm>
            <a:off x="3870759" y="4225847"/>
            <a:ext cx="979179" cy="461665"/>
          </a:xfrm>
          <a:prstGeom prst="rect">
            <a:avLst/>
          </a:prstGeom>
          <a:noFill/>
        </p:spPr>
        <p:txBody>
          <a:bodyPr wrap="none" rtlCol="0">
            <a:spAutoFit/>
          </a:bodyPr>
          <a:lstStyle/>
          <a:p>
            <a:r>
              <a:rPr lang="en-US" sz="2400" dirty="0">
                <a:solidFill>
                  <a:srgbClr val="FF0000"/>
                </a:solidFill>
              </a:rPr>
              <a:t>Step 2</a:t>
            </a:r>
          </a:p>
        </p:txBody>
      </p:sp>
      <p:sp>
        <p:nvSpPr>
          <p:cNvPr id="21" name="TextBox 20"/>
          <p:cNvSpPr txBox="1"/>
          <p:nvPr/>
        </p:nvSpPr>
        <p:spPr>
          <a:xfrm>
            <a:off x="6933355" y="4225847"/>
            <a:ext cx="965201" cy="461665"/>
          </a:xfrm>
          <a:prstGeom prst="rect">
            <a:avLst/>
          </a:prstGeom>
          <a:noFill/>
        </p:spPr>
        <p:txBody>
          <a:bodyPr wrap="none" rtlCol="0">
            <a:spAutoFit/>
          </a:bodyPr>
          <a:lstStyle/>
          <a:p>
            <a:r>
              <a:rPr lang="en-US" sz="2400" dirty="0">
                <a:solidFill>
                  <a:srgbClr val="FF0000"/>
                </a:solidFill>
              </a:rPr>
              <a:t>Step 3</a:t>
            </a:r>
          </a:p>
        </p:txBody>
      </p:sp>
      <p:pic>
        <p:nvPicPr>
          <p:cNvPr id="22" name="Picture 21">
            <a:extLst>
              <a:ext uri="{FF2B5EF4-FFF2-40B4-BE49-F238E27FC236}">
                <a16:creationId xmlns:a16="http://schemas.microsoft.com/office/drawing/2014/main" id="{5E9696A9-C988-494E-AB23-B2BA9663B2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5" t="11031" r="24058" b="4900"/>
          <a:stretch/>
        </p:blipFill>
        <p:spPr>
          <a:xfrm>
            <a:off x="139861" y="1777096"/>
            <a:ext cx="2540323" cy="2525641"/>
          </a:xfrm>
          <a:prstGeom prst="rect">
            <a:avLst/>
          </a:prstGeom>
        </p:spPr>
      </p:pic>
    </p:spTree>
    <p:extLst>
      <p:ext uri="{BB962C8B-B14F-4D97-AF65-F5344CB8AC3E}">
        <p14:creationId xmlns:p14="http://schemas.microsoft.com/office/powerpoint/2010/main" val="2760352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12" name="Rectangle 11"/>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pic>
        <p:nvPicPr>
          <p:cNvPr id="14" name="Picture 2" descr="Hierarhical Clustering with Dendro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902" y="1661878"/>
            <a:ext cx="6067856" cy="273053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0" y="181897"/>
            <a:ext cx="6385466" cy="523220"/>
          </a:xfrm>
          <a:prstGeom prst="rect">
            <a:avLst/>
          </a:prstGeom>
          <a:noFill/>
        </p:spPr>
        <p:txBody>
          <a:bodyPr wrap="none" rtlCol="0">
            <a:spAutoFit/>
          </a:bodyPr>
          <a:lstStyle/>
          <a:p>
            <a:r>
              <a:rPr lang="en-US" sz="2800" b="1" i="1" dirty="0"/>
              <a:t>Hierarchical Clustering of Ternary Nitrides</a:t>
            </a:r>
          </a:p>
        </p:txBody>
      </p:sp>
      <p:sp>
        <p:nvSpPr>
          <p:cNvPr id="16" name="TextBox 15"/>
          <p:cNvSpPr txBox="1"/>
          <p:nvPr/>
        </p:nvSpPr>
        <p:spPr>
          <a:xfrm>
            <a:off x="139861" y="830881"/>
            <a:ext cx="8844120" cy="830997"/>
          </a:xfrm>
          <a:prstGeom prst="rect">
            <a:avLst/>
          </a:prstGeom>
          <a:solidFill>
            <a:srgbClr val="FFFFFF">
              <a:alpha val="89804"/>
            </a:srgbClr>
          </a:solidFill>
        </p:spPr>
        <p:txBody>
          <a:bodyPr wrap="square" rtlCol="0">
            <a:spAutoFit/>
          </a:bodyPr>
          <a:lstStyle/>
          <a:p>
            <a:r>
              <a:rPr lang="en-US" sz="2400" i="1" dirty="0"/>
              <a:t>Unsupervised Machine Learning technique </a:t>
            </a:r>
            <a:r>
              <a:rPr lang="en-US" sz="2400" dirty="0"/>
              <a:t>to elucidate chemical families in the ternary metal nitrides</a:t>
            </a:r>
          </a:p>
        </p:txBody>
      </p:sp>
      <p:sp>
        <p:nvSpPr>
          <p:cNvPr id="17" name="TextBox 16"/>
          <p:cNvSpPr txBox="1"/>
          <p:nvPr/>
        </p:nvSpPr>
        <p:spPr>
          <a:xfrm>
            <a:off x="84235" y="5018930"/>
            <a:ext cx="9059765" cy="1261884"/>
          </a:xfrm>
          <a:prstGeom prst="rect">
            <a:avLst/>
          </a:prstGeom>
          <a:noFill/>
        </p:spPr>
        <p:txBody>
          <a:bodyPr wrap="square" rtlCol="0">
            <a:spAutoFit/>
          </a:bodyPr>
          <a:lstStyle/>
          <a:p>
            <a:r>
              <a:rPr lang="en-US" sz="2000" b="1" dirty="0">
                <a:solidFill>
                  <a:srgbClr val="FF0000"/>
                </a:solidFill>
              </a:rPr>
              <a:t>1. </a:t>
            </a:r>
            <a:r>
              <a:rPr lang="en-US" sz="2000" dirty="0"/>
              <a:t>Construct a ‘distance matrix’ for propensity to form stable or metastable nitrides</a:t>
            </a:r>
            <a:br>
              <a:rPr lang="en-US" sz="2000" dirty="0"/>
            </a:br>
            <a:r>
              <a:rPr lang="en-US" sz="800" dirty="0"/>
              <a:t> </a:t>
            </a:r>
            <a:endParaRPr lang="en-US" sz="2000" dirty="0"/>
          </a:p>
          <a:p>
            <a:r>
              <a:rPr lang="en-US" sz="2000" dirty="0">
                <a:solidFill>
                  <a:srgbClr val="FF0000"/>
                </a:solidFill>
              </a:rPr>
              <a:t>2. </a:t>
            </a:r>
            <a:r>
              <a:rPr lang="en-US" sz="2000" dirty="0"/>
              <a:t>Cluster nitrides by </a:t>
            </a:r>
            <a:r>
              <a:rPr lang="en-US" sz="2000" dirty="0">
                <a:solidFill>
                  <a:srgbClr val="0000FF"/>
                </a:solidFill>
              </a:rPr>
              <a:t>Stability</a:t>
            </a:r>
            <a:r>
              <a:rPr lang="en-US" sz="2000" dirty="0"/>
              <a:t>, </a:t>
            </a:r>
            <a:r>
              <a:rPr lang="en-US" sz="2000" dirty="0">
                <a:solidFill>
                  <a:srgbClr val="008000"/>
                </a:solidFill>
              </a:rPr>
              <a:t>Metastability </a:t>
            </a:r>
            <a:r>
              <a:rPr lang="en-US" sz="2000" dirty="0">
                <a:solidFill>
                  <a:srgbClr val="008000"/>
                </a:solidFill>
                <a:cs typeface="Times New Roman" panose="02020603050405020304" pitchFamily="18" charset="0"/>
              </a:rPr>
              <a:t>Δ</a:t>
            </a:r>
            <a:r>
              <a:rPr lang="en-US" sz="2000" i="1" dirty="0">
                <a:solidFill>
                  <a:srgbClr val="008000"/>
                </a:solidFill>
                <a:cs typeface="Times New Roman" panose="02020603050405020304" pitchFamily="18" charset="0"/>
              </a:rPr>
              <a:t>H</a:t>
            </a:r>
            <a:r>
              <a:rPr lang="en-US" sz="2000" baseline="-25000" dirty="0">
                <a:solidFill>
                  <a:srgbClr val="008000"/>
                </a:solidFill>
                <a:cs typeface="Times New Roman" panose="02020603050405020304" pitchFamily="18" charset="0"/>
              </a:rPr>
              <a:t>f </a:t>
            </a:r>
            <a:r>
              <a:rPr lang="en-US" sz="2000" dirty="0">
                <a:solidFill>
                  <a:srgbClr val="008000"/>
                </a:solidFill>
                <a:cs typeface="Times New Roman" panose="02020603050405020304" pitchFamily="18" charset="0"/>
              </a:rPr>
              <a:t>&lt; 0</a:t>
            </a:r>
            <a:r>
              <a:rPr lang="en-US" sz="2000" dirty="0"/>
              <a:t>,</a:t>
            </a:r>
            <a:r>
              <a:rPr lang="en-US" sz="2000" dirty="0">
                <a:solidFill>
                  <a:srgbClr val="0000FF"/>
                </a:solidFill>
              </a:rPr>
              <a:t> </a:t>
            </a:r>
            <a:r>
              <a:rPr lang="en-US" sz="2000" dirty="0">
                <a:solidFill>
                  <a:srgbClr val="FF0000"/>
                </a:solidFill>
              </a:rPr>
              <a:t>Metastability </a:t>
            </a:r>
            <a:r>
              <a:rPr lang="en-US" sz="2000" dirty="0">
                <a:solidFill>
                  <a:srgbClr val="FF0000"/>
                </a:solidFill>
                <a:cs typeface="Times New Roman" panose="02020603050405020304" pitchFamily="18" charset="0"/>
              </a:rPr>
              <a:t>Δ</a:t>
            </a:r>
            <a:r>
              <a:rPr lang="en-US" sz="2000" i="1" dirty="0">
                <a:solidFill>
                  <a:srgbClr val="FF0000"/>
                </a:solidFill>
                <a:cs typeface="Times New Roman" panose="02020603050405020304" pitchFamily="18" charset="0"/>
              </a:rPr>
              <a:t>H</a:t>
            </a:r>
            <a:r>
              <a:rPr lang="en-US" sz="2000" baseline="-25000" dirty="0">
                <a:solidFill>
                  <a:srgbClr val="FF0000"/>
                </a:solidFill>
                <a:cs typeface="Times New Roman" panose="02020603050405020304" pitchFamily="18" charset="0"/>
              </a:rPr>
              <a:t>f </a:t>
            </a:r>
            <a:r>
              <a:rPr lang="en-US" sz="2000" dirty="0">
                <a:solidFill>
                  <a:srgbClr val="FF0000"/>
                </a:solidFill>
                <a:cs typeface="Times New Roman" panose="02020603050405020304" pitchFamily="18" charset="0"/>
              </a:rPr>
              <a:t>&gt; 0</a:t>
            </a:r>
          </a:p>
          <a:p>
            <a:endParaRPr lang="en-US" sz="800" dirty="0">
              <a:solidFill>
                <a:srgbClr val="FF0000"/>
              </a:solidFill>
              <a:cs typeface="Times New Roman" panose="02020603050405020304" pitchFamily="18" charset="0"/>
            </a:endParaRPr>
          </a:p>
          <a:p>
            <a:r>
              <a:rPr lang="en-US" sz="2000" dirty="0">
                <a:solidFill>
                  <a:srgbClr val="FF0000"/>
                </a:solidFill>
                <a:cs typeface="Times New Roman" panose="02020603050405020304" pitchFamily="18" charset="0"/>
              </a:rPr>
              <a:t>3. </a:t>
            </a:r>
            <a:r>
              <a:rPr lang="en-US" sz="2000" dirty="0">
                <a:cs typeface="Times New Roman" panose="02020603050405020304" pitchFamily="18" charset="0"/>
              </a:rPr>
              <a:t>Build dendrogram of nitride chemical families</a:t>
            </a:r>
            <a:endParaRPr lang="en-US" sz="2000" dirty="0"/>
          </a:p>
        </p:txBody>
      </p:sp>
      <p:sp>
        <p:nvSpPr>
          <p:cNvPr id="18" name="TextBox 17"/>
          <p:cNvSpPr txBox="1"/>
          <p:nvPr/>
        </p:nvSpPr>
        <p:spPr>
          <a:xfrm>
            <a:off x="1034991" y="4226300"/>
            <a:ext cx="979179" cy="461665"/>
          </a:xfrm>
          <a:prstGeom prst="rect">
            <a:avLst/>
          </a:prstGeom>
          <a:noFill/>
        </p:spPr>
        <p:txBody>
          <a:bodyPr wrap="none" rtlCol="0">
            <a:spAutoFit/>
          </a:bodyPr>
          <a:lstStyle/>
          <a:p>
            <a:r>
              <a:rPr lang="en-US" sz="2400" dirty="0">
                <a:solidFill>
                  <a:srgbClr val="FF0000"/>
                </a:solidFill>
              </a:rPr>
              <a:t>Step 1</a:t>
            </a:r>
          </a:p>
        </p:txBody>
      </p:sp>
      <p:sp>
        <p:nvSpPr>
          <p:cNvPr id="19" name="TextBox 18"/>
          <p:cNvSpPr txBox="1"/>
          <p:nvPr/>
        </p:nvSpPr>
        <p:spPr>
          <a:xfrm>
            <a:off x="3870759" y="4225847"/>
            <a:ext cx="979179" cy="461665"/>
          </a:xfrm>
          <a:prstGeom prst="rect">
            <a:avLst/>
          </a:prstGeom>
          <a:noFill/>
        </p:spPr>
        <p:txBody>
          <a:bodyPr wrap="none" rtlCol="0">
            <a:spAutoFit/>
          </a:bodyPr>
          <a:lstStyle/>
          <a:p>
            <a:r>
              <a:rPr lang="en-US" sz="2400" dirty="0">
                <a:solidFill>
                  <a:srgbClr val="FF0000"/>
                </a:solidFill>
              </a:rPr>
              <a:t>Step 2</a:t>
            </a:r>
          </a:p>
        </p:txBody>
      </p:sp>
      <p:sp>
        <p:nvSpPr>
          <p:cNvPr id="20" name="TextBox 19"/>
          <p:cNvSpPr txBox="1"/>
          <p:nvPr/>
        </p:nvSpPr>
        <p:spPr>
          <a:xfrm>
            <a:off x="6933355" y="4225847"/>
            <a:ext cx="965201" cy="461665"/>
          </a:xfrm>
          <a:prstGeom prst="rect">
            <a:avLst/>
          </a:prstGeom>
          <a:noFill/>
        </p:spPr>
        <p:txBody>
          <a:bodyPr wrap="none" rtlCol="0">
            <a:spAutoFit/>
          </a:bodyPr>
          <a:lstStyle/>
          <a:p>
            <a:r>
              <a:rPr lang="en-US" sz="2400" dirty="0">
                <a:solidFill>
                  <a:srgbClr val="FF0000"/>
                </a:solidFill>
              </a:rPr>
              <a:t>Step 3</a:t>
            </a:r>
          </a:p>
        </p:txBody>
      </p:sp>
      <p:pic>
        <p:nvPicPr>
          <p:cNvPr id="21" name="Picture 20">
            <a:extLst>
              <a:ext uri="{FF2B5EF4-FFF2-40B4-BE49-F238E27FC236}">
                <a16:creationId xmlns:a16="http://schemas.microsoft.com/office/drawing/2014/main" id="{5E9696A9-C988-494E-AB23-B2BA9663B2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5" t="11031" r="24058" b="4900"/>
          <a:stretch/>
        </p:blipFill>
        <p:spPr>
          <a:xfrm>
            <a:off x="139861" y="1777096"/>
            <a:ext cx="2540323" cy="2525641"/>
          </a:xfrm>
          <a:prstGeom prst="rect">
            <a:avLst/>
          </a:prstGeom>
        </p:spPr>
      </p:pic>
    </p:spTree>
    <p:extLst>
      <p:ext uri="{BB962C8B-B14F-4D97-AF65-F5344CB8AC3E}">
        <p14:creationId xmlns:p14="http://schemas.microsoft.com/office/powerpoint/2010/main" val="33905564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9445"/>
          <a:stretch/>
        </p:blipFill>
        <p:spPr>
          <a:xfrm>
            <a:off x="585787" y="790162"/>
            <a:ext cx="7974256" cy="4051300"/>
          </a:xfrm>
          <a:prstGeom prst="rect">
            <a:avLst/>
          </a:prstGeom>
        </p:spPr>
      </p:pic>
      <p:sp>
        <p:nvSpPr>
          <p:cNvPr id="5" name="TextBox 4"/>
          <p:cNvSpPr txBox="1"/>
          <p:nvPr/>
        </p:nvSpPr>
        <p:spPr>
          <a:xfrm>
            <a:off x="5486395" y="6493936"/>
            <a:ext cx="3666709" cy="338554"/>
          </a:xfrm>
          <a:prstGeom prst="rect">
            <a:avLst/>
          </a:prstGeom>
          <a:noFill/>
        </p:spPr>
        <p:txBody>
          <a:bodyPr wrap="none" rtlCol="0">
            <a:spAutoFit/>
          </a:bodyPr>
          <a:lstStyle/>
          <a:p>
            <a:r>
              <a:rPr lang="en-US" sz="1600" dirty="0" err="1"/>
              <a:t>Ceder</a:t>
            </a:r>
            <a:r>
              <a:rPr lang="en-US" sz="1600" dirty="0"/>
              <a:t>, </a:t>
            </a:r>
            <a:r>
              <a:rPr lang="en-US" sz="1600" dirty="0" err="1"/>
              <a:t>Persson</a:t>
            </a:r>
            <a:r>
              <a:rPr lang="en-US" sz="1600" dirty="0"/>
              <a:t>, </a:t>
            </a:r>
            <a:r>
              <a:rPr lang="en-US" sz="1600" i="1"/>
              <a:t>Scientific American </a:t>
            </a:r>
            <a:r>
              <a:rPr lang="en-US" sz="1600" i="1" dirty="0"/>
              <a:t>(</a:t>
            </a:r>
            <a:r>
              <a:rPr lang="en-US" sz="1600" dirty="0"/>
              <a:t>2013)</a:t>
            </a:r>
          </a:p>
        </p:txBody>
      </p:sp>
      <p:sp>
        <p:nvSpPr>
          <p:cNvPr id="2" name="TextBox 1"/>
          <p:cNvSpPr txBox="1"/>
          <p:nvPr/>
        </p:nvSpPr>
        <p:spPr>
          <a:xfrm>
            <a:off x="2537224" y="4845227"/>
            <a:ext cx="5692969" cy="830997"/>
          </a:xfrm>
          <a:prstGeom prst="rect">
            <a:avLst/>
          </a:prstGeom>
          <a:noFill/>
        </p:spPr>
        <p:txBody>
          <a:bodyPr wrap="none" rtlCol="0">
            <a:spAutoFit/>
          </a:bodyPr>
          <a:lstStyle/>
          <a:p>
            <a:pPr algn="r"/>
            <a:r>
              <a:rPr lang="en-US" sz="2400" b="1" dirty="0"/>
              <a:t>Experimental exploration of new materials </a:t>
            </a:r>
          </a:p>
          <a:p>
            <a:pPr algn="r"/>
            <a:r>
              <a:rPr lang="en-US" sz="2400" b="1" dirty="0"/>
              <a:t>is expensive and laborious…</a:t>
            </a:r>
          </a:p>
        </p:txBody>
      </p:sp>
      <p:pic>
        <p:nvPicPr>
          <p:cNvPr id="6" name="Picture 5">
            <a:extLst>
              <a:ext uri="{FF2B5EF4-FFF2-40B4-BE49-F238E27FC236}">
                <a16:creationId xmlns:a16="http://schemas.microsoft.com/office/drawing/2014/main" id="{71A19EEB-AC63-4E08-AC20-83383D6A1CC9}"/>
              </a:ext>
            </a:extLst>
          </p:cNvPr>
          <p:cNvPicPr>
            <a:picLocks noChangeAspect="1"/>
          </p:cNvPicPr>
          <p:nvPr/>
        </p:nvPicPr>
        <p:blipFill>
          <a:blip r:embed="rId4"/>
          <a:stretch>
            <a:fillRect/>
          </a:stretch>
        </p:blipFill>
        <p:spPr>
          <a:xfrm>
            <a:off x="0" y="3644682"/>
            <a:ext cx="2196025" cy="3213318"/>
          </a:xfrm>
          <a:prstGeom prst="rect">
            <a:avLst/>
          </a:prstGeom>
        </p:spPr>
      </p:pic>
      <p:sp>
        <p:nvSpPr>
          <p:cNvPr id="3" name="TextBox 2">
            <a:extLst>
              <a:ext uri="{FF2B5EF4-FFF2-40B4-BE49-F238E27FC236}">
                <a16:creationId xmlns:a16="http://schemas.microsoft.com/office/drawing/2014/main" id="{9D5B768D-D2A9-45EE-B03A-9745C0E9B3A9}"/>
              </a:ext>
            </a:extLst>
          </p:cNvPr>
          <p:cNvSpPr txBox="1"/>
          <p:nvPr/>
        </p:nvSpPr>
        <p:spPr>
          <a:xfrm>
            <a:off x="0" y="3587725"/>
            <a:ext cx="2196025" cy="523220"/>
          </a:xfrm>
          <a:prstGeom prst="rect">
            <a:avLst/>
          </a:prstGeom>
          <a:solidFill>
            <a:schemeClr val="bg2"/>
          </a:solidFill>
        </p:spPr>
        <p:txBody>
          <a:bodyPr wrap="square" rtlCol="0">
            <a:spAutoFit/>
          </a:bodyPr>
          <a:lstStyle/>
          <a:p>
            <a:r>
              <a:rPr lang="en-US" sz="1400" b="1" dirty="0"/>
              <a:t>Thomas Edison (1879) </a:t>
            </a:r>
          </a:p>
          <a:p>
            <a:r>
              <a:rPr lang="en-US" sz="1400" dirty="0"/>
              <a:t>Inventor of Lightbulb</a:t>
            </a:r>
          </a:p>
        </p:txBody>
      </p:sp>
      <p:sp>
        <p:nvSpPr>
          <p:cNvPr id="7" name="Rectangle 6"/>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7848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val="0"/>
              </a:ext>
            </a:extLst>
          </a:blip>
          <a:srcRect l="11925" t="9705" r="7097" b="7936"/>
          <a:stretch/>
        </p:blipFill>
        <p:spPr>
          <a:xfrm>
            <a:off x="0" y="0"/>
            <a:ext cx="6769936" cy="6812980"/>
          </a:xfrm>
          <a:prstGeom prst="rect">
            <a:avLst/>
          </a:prstGeom>
        </p:spPr>
      </p:pic>
      <p:sp>
        <p:nvSpPr>
          <p:cNvPr id="6" name="TextBox 5"/>
          <p:cNvSpPr txBox="1"/>
          <p:nvPr/>
        </p:nvSpPr>
        <p:spPr>
          <a:xfrm>
            <a:off x="660135" y="182881"/>
            <a:ext cx="831959" cy="646331"/>
          </a:xfrm>
          <a:prstGeom prst="rect">
            <a:avLst/>
          </a:prstGeom>
          <a:noFill/>
        </p:spPr>
        <p:txBody>
          <a:bodyPr wrap="none" rtlCol="0">
            <a:spAutoFit/>
          </a:bodyPr>
          <a:lstStyle/>
          <a:p>
            <a:r>
              <a:rPr lang="en-US" sz="1200" dirty="0"/>
              <a:t>Formation</a:t>
            </a:r>
            <a:br>
              <a:rPr lang="en-US" sz="1200" dirty="0"/>
            </a:br>
            <a:r>
              <a:rPr lang="en-US" sz="1200" dirty="0"/>
              <a:t>Energy </a:t>
            </a:r>
          </a:p>
          <a:p>
            <a:r>
              <a:rPr lang="en-US" sz="1200" dirty="0"/>
              <a:t>(eV/atom)</a:t>
            </a:r>
          </a:p>
        </p:txBody>
      </p:sp>
      <p:sp>
        <p:nvSpPr>
          <p:cNvPr id="2" name="TextBox 1"/>
          <p:cNvSpPr txBox="1"/>
          <p:nvPr/>
        </p:nvSpPr>
        <p:spPr>
          <a:xfrm>
            <a:off x="2775918" y="1435"/>
            <a:ext cx="6385466" cy="523220"/>
          </a:xfrm>
          <a:prstGeom prst="rect">
            <a:avLst/>
          </a:prstGeom>
          <a:noFill/>
        </p:spPr>
        <p:txBody>
          <a:bodyPr wrap="none" rtlCol="0">
            <a:spAutoFit/>
          </a:bodyPr>
          <a:lstStyle/>
          <a:p>
            <a:r>
              <a:rPr lang="en-US" sz="2800" b="1" i="1" dirty="0">
                <a:solidFill>
                  <a:srgbClr val="00B050"/>
                </a:solidFill>
              </a:rPr>
              <a:t>Hierarchical Clustering of Ternary Nitrides</a:t>
            </a:r>
          </a:p>
        </p:txBody>
      </p:sp>
      <p:sp>
        <p:nvSpPr>
          <p:cNvPr id="5" name="TextBox 4"/>
          <p:cNvSpPr txBox="1"/>
          <p:nvPr/>
        </p:nvSpPr>
        <p:spPr>
          <a:xfrm>
            <a:off x="6848363" y="1475480"/>
            <a:ext cx="2118360" cy="1815882"/>
          </a:xfrm>
          <a:prstGeom prst="rect">
            <a:avLst/>
          </a:prstGeom>
          <a:noFill/>
        </p:spPr>
        <p:txBody>
          <a:bodyPr wrap="square" rtlCol="0">
            <a:spAutoFit/>
          </a:bodyPr>
          <a:lstStyle/>
          <a:p>
            <a:r>
              <a:rPr lang="en-US" sz="1600" b="1" dirty="0"/>
              <a:t>Formation energy of ‘deepest’ compound </a:t>
            </a:r>
            <a:br>
              <a:rPr lang="en-US" sz="1600" b="1" dirty="0"/>
            </a:br>
            <a:r>
              <a:rPr lang="en-US" sz="1600" b="1" dirty="0"/>
              <a:t>in ternary convex hull.</a:t>
            </a:r>
          </a:p>
          <a:p>
            <a:endParaRPr lang="en-US" sz="1600" dirty="0">
              <a:solidFill>
                <a:srgbClr val="C00000"/>
              </a:solidFill>
            </a:endParaRPr>
          </a:p>
          <a:p>
            <a:r>
              <a:rPr lang="en-US" sz="1600" dirty="0"/>
              <a:t>(Figure is symmetric </a:t>
            </a:r>
            <a:br>
              <a:rPr lang="en-US" sz="1600" dirty="0"/>
            </a:br>
            <a:r>
              <a:rPr lang="en-US" sz="1600" dirty="0"/>
              <a:t>across diagonal)</a:t>
            </a:r>
          </a:p>
          <a:p>
            <a:r>
              <a:rPr lang="en-US" sz="1600" b="1" dirty="0"/>
              <a:t> </a:t>
            </a:r>
          </a:p>
        </p:txBody>
      </p:sp>
      <p:sp>
        <p:nvSpPr>
          <p:cNvPr id="7" name="TextBox 6"/>
          <p:cNvSpPr txBox="1"/>
          <p:nvPr/>
        </p:nvSpPr>
        <p:spPr>
          <a:xfrm>
            <a:off x="6848363" y="3261957"/>
            <a:ext cx="2118360" cy="523220"/>
          </a:xfrm>
          <a:prstGeom prst="rect">
            <a:avLst/>
          </a:prstGeom>
          <a:noFill/>
        </p:spPr>
        <p:txBody>
          <a:bodyPr wrap="square" rtlCol="0">
            <a:spAutoFit/>
          </a:bodyPr>
          <a:lstStyle/>
          <a:p>
            <a:r>
              <a:rPr lang="en-US" sz="1400" dirty="0"/>
              <a:t>Rows and columns are clustered algorithmically </a:t>
            </a:r>
          </a:p>
        </p:txBody>
      </p:sp>
      <p:sp>
        <p:nvSpPr>
          <p:cNvPr id="10" name="TextBox 9"/>
          <p:cNvSpPr txBox="1"/>
          <p:nvPr/>
        </p:nvSpPr>
        <p:spPr>
          <a:xfrm>
            <a:off x="3212940" y="3381461"/>
            <a:ext cx="3333493" cy="2246769"/>
          </a:xfrm>
          <a:prstGeom prst="rect">
            <a:avLst/>
          </a:prstGeom>
          <a:solidFill>
            <a:srgbClr val="FFFFFF">
              <a:alpha val="89804"/>
            </a:srgbClr>
          </a:solidFill>
        </p:spPr>
        <p:txBody>
          <a:bodyPr wrap="square" rtlCol="0">
            <a:spAutoFit/>
          </a:bodyPr>
          <a:lstStyle/>
          <a:p>
            <a:r>
              <a:rPr lang="en-US" sz="2800" b="1" i="1" dirty="0">
                <a:ln>
                  <a:solidFill>
                    <a:schemeClr val="bg1"/>
                  </a:solidFill>
                </a:ln>
                <a:solidFill>
                  <a:srgbClr val="00B050"/>
                </a:solidFill>
              </a:rPr>
              <a:t>Clusters metals together that have similar propensity for forming a stable ternary nitride</a:t>
            </a:r>
          </a:p>
        </p:txBody>
      </p:sp>
      <p:sp>
        <p:nvSpPr>
          <p:cNvPr id="8" name="TextBox 7">
            <a:extLst>
              <a:ext uri="{FF2B5EF4-FFF2-40B4-BE49-F238E27FC236}">
                <a16:creationId xmlns:a16="http://schemas.microsoft.com/office/drawing/2014/main" id="{CE37653B-E5EB-4BF5-A056-B203063E1E9F}"/>
              </a:ext>
            </a:extLst>
          </p:cNvPr>
          <p:cNvSpPr txBox="1"/>
          <p:nvPr/>
        </p:nvSpPr>
        <p:spPr>
          <a:xfrm>
            <a:off x="6960644" y="4242187"/>
            <a:ext cx="2118360" cy="707886"/>
          </a:xfrm>
          <a:prstGeom prst="rect">
            <a:avLst/>
          </a:prstGeom>
          <a:noFill/>
        </p:spPr>
        <p:txBody>
          <a:bodyPr wrap="square" rtlCol="0">
            <a:spAutoFit/>
          </a:bodyPr>
          <a:lstStyle/>
          <a:p>
            <a:pPr algn="r"/>
            <a:r>
              <a:rPr lang="en-US" sz="2000" dirty="0">
                <a:solidFill>
                  <a:srgbClr val="FF0000"/>
                </a:solidFill>
              </a:rPr>
              <a:t>Box = New ternary nitride space</a:t>
            </a:r>
          </a:p>
        </p:txBody>
      </p:sp>
      <p:sp>
        <p:nvSpPr>
          <p:cNvPr id="9" name="Rectangle 8"/>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13" name="Rectangle 12"/>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581610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81465" y="78046"/>
            <a:ext cx="8752474" cy="433716"/>
          </a:xfrm>
          <a:prstGeom prst="rect">
            <a:avLst/>
          </a:prstGeom>
        </p:spPr>
        <p:txBody>
          <a:bodyPr vert="horz" lIns="91440" tIns="45720" rIns="91440" bIns="45720" rtlCol="0" anchor="b">
            <a:noAutofit/>
          </a:bodyPr>
          <a:lstStyle>
            <a:lvl1pPr algn="ctr" defTabSz="914400" rtl="0" eaLnBrk="1" latinLnBrk="0" hangingPunct="1">
              <a:spcBef>
                <a:spcPct val="0"/>
              </a:spcBef>
              <a:buNone/>
              <a:defRPr sz="6000" b="1" kern="1200">
                <a:solidFill>
                  <a:schemeClr val="tx1"/>
                </a:solidFill>
                <a:latin typeface="+mj-lt"/>
                <a:ea typeface="+mj-ea"/>
                <a:cs typeface="+mj-cs"/>
              </a:defRPr>
            </a:lvl1pPr>
          </a:lstStyle>
          <a:p>
            <a:pPr algn="l">
              <a:spcBef>
                <a:spcPts val="0"/>
              </a:spcBef>
              <a:defRPr/>
            </a:pPr>
            <a:r>
              <a:rPr lang="en-US" altLang="en-US" sz="2400" b="0" i="1" dirty="0">
                <a:latin typeface="Arial"/>
                <a:cs typeface="Arial"/>
              </a:rPr>
              <a:t>A Map of the Inorganic Ternary Metal Nitrides</a:t>
            </a:r>
          </a:p>
        </p:txBody>
      </p:sp>
      <p:sp>
        <p:nvSpPr>
          <p:cNvPr id="14" name="TextBox 13"/>
          <p:cNvSpPr txBox="1"/>
          <p:nvPr/>
        </p:nvSpPr>
        <p:spPr>
          <a:xfrm>
            <a:off x="6391829" y="4686038"/>
            <a:ext cx="2158027" cy="646331"/>
          </a:xfrm>
          <a:prstGeom prst="rect">
            <a:avLst/>
          </a:prstGeom>
          <a:noFill/>
        </p:spPr>
        <p:txBody>
          <a:bodyPr wrap="none" rtlCol="0">
            <a:spAutoFit/>
          </a:bodyPr>
          <a:lstStyle/>
          <a:p>
            <a:r>
              <a:rPr lang="en-US" b="1" u="sng" dirty="0"/>
              <a:t>White</a:t>
            </a:r>
          </a:p>
          <a:p>
            <a:r>
              <a:rPr lang="en-US" dirty="0"/>
              <a:t>No likely substitution</a:t>
            </a:r>
          </a:p>
        </p:txBody>
      </p:sp>
      <p:grpSp>
        <p:nvGrpSpPr>
          <p:cNvPr id="2" name="Group 1"/>
          <p:cNvGrpSpPr/>
          <p:nvPr/>
        </p:nvGrpSpPr>
        <p:grpSpPr>
          <a:xfrm>
            <a:off x="231917" y="566594"/>
            <a:ext cx="5679391" cy="5689610"/>
            <a:chOff x="95254" y="137160"/>
            <a:chExt cx="6508257" cy="6640557"/>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7550"/>
            <a:stretch/>
          </p:blipFill>
          <p:spPr>
            <a:xfrm>
              <a:off x="837672" y="843261"/>
              <a:ext cx="5749816" cy="5934456"/>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4" y="1007708"/>
              <a:ext cx="753421" cy="577000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465" y="137160"/>
              <a:ext cx="5563046" cy="706101"/>
            </a:xfrm>
            <a:prstGeom prst="rect">
              <a:avLst/>
            </a:prstGeom>
          </p:spPr>
        </p:pic>
      </p:grpSp>
      <p:pic>
        <p:nvPicPr>
          <p:cNvPr id="32770" name="Picture 2" descr="Image result for mouse curs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9688" y="113486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664" y="4544651"/>
            <a:ext cx="3658164" cy="1073907"/>
          </a:xfrm>
          <a:prstGeom prst="rect">
            <a:avLst/>
          </a:prstGeom>
          <a:noFill/>
          <a:ln w="19050">
            <a:solidFill>
              <a:schemeClr val="tx1"/>
            </a:solidFill>
          </a:ln>
        </p:spPr>
      </p:pic>
      <p:pic>
        <p:nvPicPr>
          <p:cNvPr id="22" name="Picture 21"/>
          <p:cNvPicPr/>
          <p:nvPr/>
        </p:nvPicPr>
        <p:blipFill rotWithShape="1">
          <a:blip r:embed="rId7">
            <a:extLst>
              <a:ext uri="{28A0092B-C50C-407E-A947-70E740481C1C}">
                <a14:useLocalDpi xmlns:a14="http://schemas.microsoft.com/office/drawing/2010/main" val="0"/>
              </a:ext>
            </a:extLst>
          </a:blip>
          <a:srcRect t="11184"/>
          <a:stretch/>
        </p:blipFill>
        <p:spPr bwMode="auto">
          <a:xfrm>
            <a:off x="2731608" y="2060802"/>
            <a:ext cx="3660220" cy="2431562"/>
          </a:xfrm>
          <a:prstGeom prst="rect">
            <a:avLst/>
          </a:prstGeom>
          <a:noFill/>
          <a:ln w="19050">
            <a:solidFill>
              <a:schemeClr val="tx1"/>
            </a:solidFill>
          </a:ln>
          <a:extLst>
            <a:ext uri="{53640926-AAD7-44D8-BBD7-CCE9431645EC}">
              <a14:shadowObscured xmlns:a14="http://schemas.microsoft.com/office/drawing/2010/main"/>
            </a:ext>
          </a:extLst>
        </p:spPr>
      </p:pic>
      <p:pic>
        <p:nvPicPr>
          <p:cNvPr id="32776" name="Picture 8" descr="https://png2.kisspng.com/sh/e91b406a01c0c6d78d1ba945ce3fc81b/L0KzQYi4UsE3N2k9UZGAYUO4SLfoVvQxOGI7T5C9NEi8RIq7UME2OWQ5TasBMkK7RYO1kP5o/5a358fa6d00167.44894940151345962285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7740" y="1861612"/>
            <a:ext cx="183868" cy="19919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391828" y="812541"/>
            <a:ext cx="2225546" cy="646331"/>
          </a:xfrm>
          <a:prstGeom prst="rect">
            <a:avLst/>
          </a:prstGeom>
          <a:noFill/>
        </p:spPr>
        <p:txBody>
          <a:bodyPr wrap="none" rtlCol="0">
            <a:spAutoFit/>
          </a:bodyPr>
          <a:lstStyle/>
          <a:p>
            <a:r>
              <a:rPr lang="en-US" b="1" u="sng" dirty="0">
                <a:solidFill>
                  <a:srgbClr val="0000FF"/>
                </a:solidFill>
              </a:rPr>
              <a:t>Blue (281)</a:t>
            </a:r>
          </a:p>
          <a:p>
            <a:r>
              <a:rPr lang="en-US" dirty="0">
                <a:solidFill>
                  <a:srgbClr val="0000FF"/>
                </a:solidFill>
              </a:rPr>
              <a:t>Stable Ternary Nitride</a:t>
            </a:r>
          </a:p>
        </p:txBody>
      </p:sp>
      <p:sp>
        <p:nvSpPr>
          <p:cNvPr id="25" name="TextBox 24"/>
          <p:cNvSpPr txBox="1"/>
          <p:nvPr/>
        </p:nvSpPr>
        <p:spPr>
          <a:xfrm>
            <a:off x="6391828" y="1639855"/>
            <a:ext cx="1999778" cy="646331"/>
          </a:xfrm>
          <a:prstGeom prst="rect">
            <a:avLst/>
          </a:prstGeom>
          <a:noFill/>
        </p:spPr>
        <p:txBody>
          <a:bodyPr wrap="none" rtlCol="0">
            <a:spAutoFit/>
          </a:bodyPr>
          <a:lstStyle/>
          <a:p>
            <a:r>
              <a:rPr lang="en-US" b="1" u="sng" dirty="0">
                <a:solidFill>
                  <a:srgbClr val="FF00FF"/>
                </a:solidFill>
              </a:rPr>
              <a:t>Magenta (92)</a:t>
            </a:r>
          </a:p>
          <a:p>
            <a:r>
              <a:rPr lang="en-US" b="1" i="1" dirty="0">
                <a:solidFill>
                  <a:srgbClr val="FF00FF"/>
                </a:solidFill>
              </a:rPr>
              <a:t>New </a:t>
            </a:r>
            <a:r>
              <a:rPr lang="en-US" dirty="0">
                <a:solidFill>
                  <a:srgbClr val="FF00FF"/>
                </a:solidFill>
              </a:rPr>
              <a:t>Stable Ternary</a:t>
            </a:r>
          </a:p>
        </p:txBody>
      </p:sp>
      <p:sp>
        <p:nvSpPr>
          <p:cNvPr id="26" name="TextBox 25"/>
          <p:cNvSpPr txBox="1"/>
          <p:nvPr/>
        </p:nvSpPr>
        <p:spPr>
          <a:xfrm>
            <a:off x="6391828" y="2467168"/>
            <a:ext cx="1981504" cy="892552"/>
          </a:xfrm>
          <a:prstGeom prst="rect">
            <a:avLst/>
          </a:prstGeom>
          <a:noFill/>
        </p:spPr>
        <p:txBody>
          <a:bodyPr wrap="none" rtlCol="0">
            <a:spAutoFit/>
          </a:bodyPr>
          <a:lstStyle/>
          <a:p>
            <a:r>
              <a:rPr lang="en-US" b="1" u="sng" dirty="0">
                <a:solidFill>
                  <a:srgbClr val="008000"/>
                </a:solidFill>
              </a:rPr>
              <a:t>Green (420)</a:t>
            </a:r>
          </a:p>
          <a:p>
            <a:r>
              <a:rPr lang="en-US" i="1" dirty="0">
                <a:solidFill>
                  <a:srgbClr val="008000"/>
                </a:solidFill>
              </a:rPr>
              <a:t>Metastable ternary</a:t>
            </a:r>
          </a:p>
          <a:p>
            <a:r>
              <a:rPr lang="en-US" sz="1600" dirty="0">
                <a:solidFill>
                  <a:srgbClr val="008000"/>
                </a:solidFill>
                <a:cs typeface="Times New Roman" panose="02020603050405020304" pitchFamily="18" charset="0"/>
              </a:rPr>
              <a:t>where</a:t>
            </a:r>
            <a:r>
              <a:rPr lang="en-US" sz="1600" dirty="0">
                <a:solidFill>
                  <a:srgbClr val="008000"/>
                </a:solidFill>
                <a:latin typeface="Times New Roman" panose="02020603050405020304" pitchFamily="18" charset="0"/>
                <a:cs typeface="Times New Roman" panose="02020603050405020304" pitchFamily="18" charset="0"/>
              </a:rPr>
              <a:t> </a:t>
            </a:r>
            <a:r>
              <a:rPr lang="en-US" sz="1600" dirty="0" err="1">
                <a:solidFill>
                  <a:srgbClr val="008000"/>
                </a:solidFill>
                <a:latin typeface="Times New Roman" panose="02020603050405020304" pitchFamily="18" charset="0"/>
                <a:cs typeface="Times New Roman" panose="02020603050405020304" pitchFamily="18" charset="0"/>
              </a:rPr>
              <a:t>Δ</a:t>
            </a:r>
            <a:r>
              <a:rPr lang="en-US" sz="1600" i="1" dirty="0" err="1">
                <a:solidFill>
                  <a:srgbClr val="008000"/>
                </a:solidFill>
                <a:latin typeface="Times New Roman" panose="02020603050405020304" pitchFamily="18" charset="0"/>
                <a:cs typeface="Times New Roman" panose="02020603050405020304" pitchFamily="18" charset="0"/>
              </a:rPr>
              <a:t>H</a:t>
            </a:r>
            <a:r>
              <a:rPr lang="en-US" sz="1600" baseline="-25000" dirty="0" err="1">
                <a:solidFill>
                  <a:srgbClr val="008000"/>
                </a:solidFill>
                <a:latin typeface="Times New Roman" panose="02020603050405020304" pitchFamily="18" charset="0"/>
                <a:cs typeface="Times New Roman" panose="02020603050405020304" pitchFamily="18" charset="0"/>
              </a:rPr>
              <a:t>f</a:t>
            </a:r>
            <a:r>
              <a:rPr lang="en-US" sz="1600" baseline="-25000" dirty="0">
                <a:solidFill>
                  <a:srgbClr val="008000"/>
                </a:solidFill>
                <a:latin typeface="Times New Roman" panose="02020603050405020304" pitchFamily="18" charset="0"/>
                <a:cs typeface="Times New Roman" panose="02020603050405020304" pitchFamily="18" charset="0"/>
              </a:rPr>
              <a:t> </a:t>
            </a:r>
            <a:r>
              <a:rPr lang="en-US" sz="1600" dirty="0">
                <a:solidFill>
                  <a:srgbClr val="008000"/>
                </a:solidFill>
                <a:latin typeface="Times New Roman" panose="02020603050405020304" pitchFamily="18" charset="0"/>
                <a:cs typeface="Times New Roman" panose="02020603050405020304" pitchFamily="18" charset="0"/>
              </a:rPr>
              <a:t>&lt; 0</a:t>
            </a:r>
          </a:p>
        </p:txBody>
      </p:sp>
      <p:sp>
        <p:nvSpPr>
          <p:cNvPr id="27" name="TextBox 26"/>
          <p:cNvSpPr txBox="1"/>
          <p:nvPr/>
        </p:nvSpPr>
        <p:spPr>
          <a:xfrm>
            <a:off x="6391828" y="3539495"/>
            <a:ext cx="1981504" cy="892552"/>
          </a:xfrm>
          <a:prstGeom prst="rect">
            <a:avLst/>
          </a:prstGeom>
          <a:noFill/>
        </p:spPr>
        <p:txBody>
          <a:bodyPr wrap="none" rtlCol="0">
            <a:spAutoFit/>
          </a:bodyPr>
          <a:lstStyle/>
          <a:p>
            <a:r>
              <a:rPr lang="en-US" b="1" u="sng" dirty="0">
                <a:solidFill>
                  <a:srgbClr val="C00000"/>
                </a:solidFill>
              </a:rPr>
              <a:t>Red (261)</a:t>
            </a:r>
          </a:p>
          <a:p>
            <a:r>
              <a:rPr lang="en-US" i="1" dirty="0">
                <a:solidFill>
                  <a:srgbClr val="C00000"/>
                </a:solidFill>
              </a:rPr>
              <a:t>Metastable ternary</a:t>
            </a:r>
          </a:p>
          <a:p>
            <a:r>
              <a:rPr lang="en-US" sz="1600" dirty="0">
                <a:solidFill>
                  <a:srgbClr val="C00000"/>
                </a:solidFill>
                <a:cs typeface="Times New Roman" panose="02020603050405020304" pitchFamily="18" charset="0"/>
              </a:rPr>
              <a:t>where</a:t>
            </a:r>
            <a:r>
              <a:rPr lang="en-US" sz="1600" dirty="0">
                <a:solidFill>
                  <a:srgbClr val="C00000"/>
                </a:solidFill>
                <a:latin typeface="Times New Roman" panose="02020603050405020304" pitchFamily="18" charset="0"/>
                <a:cs typeface="Times New Roman" panose="02020603050405020304" pitchFamily="18" charset="0"/>
              </a:rPr>
              <a:t> </a:t>
            </a:r>
            <a:r>
              <a:rPr lang="en-US" sz="1600" dirty="0" err="1">
                <a:solidFill>
                  <a:srgbClr val="C00000"/>
                </a:solidFill>
                <a:latin typeface="Times New Roman" panose="02020603050405020304" pitchFamily="18" charset="0"/>
                <a:cs typeface="Times New Roman" panose="02020603050405020304" pitchFamily="18" charset="0"/>
              </a:rPr>
              <a:t>Δ</a:t>
            </a:r>
            <a:r>
              <a:rPr lang="en-US" sz="1600" i="1" dirty="0" err="1">
                <a:solidFill>
                  <a:srgbClr val="C00000"/>
                </a:solidFill>
                <a:latin typeface="Times New Roman" panose="02020603050405020304" pitchFamily="18" charset="0"/>
                <a:cs typeface="Times New Roman" panose="02020603050405020304" pitchFamily="18" charset="0"/>
              </a:rPr>
              <a:t>H</a:t>
            </a:r>
            <a:r>
              <a:rPr lang="en-US" sz="1600" baseline="-25000" dirty="0" err="1">
                <a:solidFill>
                  <a:srgbClr val="C00000"/>
                </a:solidFill>
                <a:latin typeface="Times New Roman" panose="02020603050405020304" pitchFamily="18" charset="0"/>
                <a:cs typeface="Times New Roman" panose="02020603050405020304" pitchFamily="18" charset="0"/>
              </a:rPr>
              <a:t>f</a:t>
            </a:r>
            <a:r>
              <a:rPr lang="en-US" sz="1600" baseline="-250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&gt; 0</a:t>
            </a:r>
          </a:p>
        </p:txBody>
      </p:sp>
      <p:sp>
        <p:nvSpPr>
          <p:cNvPr id="19" name="TextBox 18">
            <a:extLst>
              <a:ext uri="{FF2B5EF4-FFF2-40B4-BE49-F238E27FC236}">
                <a16:creationId xmlns:a16="http://schemas.microsoft.com/office/drawing/2014/main" id="{F80708D9-52A6-4089-95B2-4161F97A104A}"/>
              </a:ext>
            </a:extLst>
          </p:cNvPr>
          <p:cNvSpPr txBox="1"/>
          <p:nvPr/>
        </p:nvSpPr>
        <p:spPr>
          <a:xfrm>
            <a:off x="323357" y="6397102"/>
            <a:ext cx="5285229" cy="338554"/>
          </a:xfrm>
          <a:prstGeom prst="rect">
            <a:avLst/>
          </a:prstGeom>
          <a:noFill/>
        </p:spPr>
        <p:txBody>
          <a:bodyPr wrap="none" rtlCol="0">
            <a:spAutoFit/>
          </a:bodyPr>
          <a:lstStyle/>
          <a:p>
            <a:r>
              <a:rPr lang="en-US" sz="1600" dirty="0"/>
              <a:t>Interactive @ </a:t>
            </a:r>
            <a:r>
              <a:rPr lang="en-US" sz="1600" u="sng" dirty="0">
                <a:solidFill>
                  <a:srgbClr val="0000FF"/>
                </a:solidFill>
              </a:rPr>
              <a:t>wenhaosun.github.io/TernaryNitridesMap.html</a:t>
            </a:r>
          </a:p>
        </p:txBody>
      </p:sp>
      <p:sp>
        <p:nvSpPr>
          <p:cNvPr id="23" name="TextBox 22">
            <a:extLst>
              <a:ext uri="{FF2B5EF4-FFF2-40B4-BE49-F238E27FC236}">
                <a16:creationId xmlns:a16="http://schemas.microsoft.com/office/drawing/2014/main" id="{1F9CC5AF-39A6-4B78-897F-5E86A9E23692}"/>
              </a:ext>
            </a:extLst>
          </p:cNvPr>
          <p:cNvSpPr txBox="1"/>
          <p:nvPr/>
        </p:nvSpPr>
        <p:spPr>
          <a:xfrm>
            <a:off x="6391828" y="5555252"/>
            <a:ext cx="2343142" cy="646331"/>
          </a:xfrm>
          <a:prstGeom prst="rect">
            <a:avLst/>
          </a:prstGeom>
          <a:noFill/>
        </p:spPr>
        <p:txBody>
          <a:bodyPr wrap="none" rtlCol="0">
            <a:spAutoFit/>
          </a:bodyPr>
          <a:lstStyle/>
          <a:p>
            <a:r>
              <a:rPr lang="en-US" b="1" dirty="0">
                <a:solidFill>
                  <a:schemeClr val="bg2">
                    <a:lumMod val="50000"/>
                  </a:schemeClr>
                </a:solidFill>
                <a:effectLst>
                  <a:outerShdw blurRad="50800" dist="38100" dir="2700000" algn="tl" rotWithShape="0">
                    <a:prstClr val="black">
                      <a:alpha val="40000"/>
                    </a:prstClr>
                  </a:outerShdw>
                </a:effectLst>
              </a:rPr>
              <a:t>Grayscale</a:t>
            </a:r>
            <a:r>
              <a:rPr lang="en-US" dirty="0"/>
              <a:t> </a:t>
            </a:r>
          </a:p>
          <a:p>
            <a:r>
              <a:rPr lang="en-US" dirty="0"/>
              <a:t>“Depth” of ternary hull</a:t>
            </a:r>
          </a:p>
        </p:txBody>
      </p:sp>
      <p:sp>
        <p:nvSpPr>
          <p:cNvPr id="28" name="Rectangle 27"/>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30" name="TextBox 29">
            <a:extLst>
              <a:ext uri="{FF2B5EF4-FFF2-40B4-BE49-F238E27FC236}">
                <a16:creationId xmlns:a16="http://schemas.microsoft.com/office/drawing/2014/main" id="{16B7430F-68AF-453E-AC4A-30B8382A225D}"/>
              </a:ext>
            </a:extLst>
          </p:cNvPr>
          <p:cNvSpPr txBox="1"/>
          <p:nvPr/>
        </p:nvSpPr>
        <p:spPr>
          <a:xfrm>
            <a:off x="6454328" y="6562276"/>
            <a:ext cx="2887201" cy="307777"/>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(2019)</a:t>
            </a:r>
          </a:p>
        </p:txBody>
      </p:sp>
      <p:sp>
        <p:nvSpPr>
          <p:cNvPr id="21" name="Rectangle 20"/>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7884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animEffect transition="in" filter="fade">
                                      <p:cBhvr>
                                        <p:cTn id="7" dur="600"/>
                                        <p:tgtEl>
                                          <p:spTgt spid="32776"/>
                                        </p:tgtEl>
                                      </p:cBhvr>
                                    </p:animEffect>
                                    <p:anim calcmode="lin" valueType="num">
                                      <p:cBhvr>
                                        <p:cTn id="8" dur="600" fill="hold"/>
                                        <p:tgtEl>
                                          <p:spTgt spid="32776"/>
                                        </p:tgtEl>
                                        <p:attrNameLst>
                                          <p:attrName>ppt_x</p:attrName>
                                        </p:attrNameLst>
                                      </p:cBhvr>
                                      <p:tavLst>
                                        <p:tav tm="0">
                                          <p:val>
                                            <p:strVal val="#ppt_x"/>
                                          </p:val>
                                        </p:tav>
                                        <p:tav tm="100000">
                                          <p:val>
                                            <p:strVal val="#ppt_x"/>
                                          </p:val>
                                        </p:tav>
                                      </p:tavLst>
                                    </p:anim>
                                    <p:anim calcmode="lin" valueType="num">
                                      <p:cBhvr>
                                        <p:cTn id="9" dur="600" fill="hold"/>
                                        <p:tgtEl>
                                          <p:spTgt spid="32776"/>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81465" y="78046"/>
            <a:ext cx="8752474" cy="433716"/>
          </a:xfrm>
          <a:prstGeom prst="rect">
            <a:avLst/>
          </a:prstGeom>
        </p:spPr>
        <p:txBody>
          <a:bodyPr vert="horz" lIns="91440" tIns="45720" rIns="91440" bIns="45720" rtlCol="0" anchor="b">
            <a:noAutofit/>
          </a:bodyPr>
          <a:lstStyle>
            <a:lvl1pPr algn="ctr" defTabSz="914400" rtl="0" eaLnBrk="1" latinLnBrk="0" hangingPunct="1">
              <a:spcBef>
                <a:spcPct val="0"/>
              </a:spcBef>
              <a:buNone/>
              <a:defRPr sz="6000" b="1" kern="1200">
                <a:solidFill>
                  <a:schemeClr val="tx1"/>
                </a:solidFill>
                <a:latin typeface="+mj-lt"/>
                <a:ea typeface="+mj-ea"/>
                <a:cs typeface="+mj-cs"/>
              </a:defRPr>
            </a:lvl1pPr>
          </a:lstStyle>
          <a:p>
            <a:pPr algn="l">
              <a:spcBef>
                <a:spcPts val="0"/>
              </a:spcBef>
              <a:defRPr/>
            </a:pPr>
            <a:r>
              <a:rPr lang="en-US" altLang="en-US" sz="2400" b="0" i="1" dirty="0">
                <a:latin typeface="Arial"/>
                <a:cs typeface="Arial"/>
              </a:rPr>
              <a:t>A Map of the Inorganic Ternary Metal Nitrides</a:t>
            </a:r>
          </a:p>
        </p:txBody>
      </p:sp>
      <p:sp>
        <p:nvSpPr>
          <p:cNvPr id="3" name="TextBox 2"/>
          <p:cNvSpPr txBox="1"/>
          <p:nvPr/>
        </p:nvSpPr>
        <p:spPr>
          <a:xfrm>
            <a:off x="6391828" y="812541"/>
            <a:ext cx="2225546" cy="646331"/>
          </a:xfrm>
          <a:prstGeom prst="rect">
            <a:avLst/>
          </a:prstGeom>
          <a:noFill/>
        </p:spPr>
        <p:txBody>
          <a:bodyPr wrap="none" rtlCol="0">
            <a:spAutoFit/>
          </a:bodyPr>
          <a:lstStyle/>
          <a:p>
            <a:r>
              <a:rPr lang="en-US" b="1" u="sng" dirty="0">
                <a:solidFill>
                  <a:srgbClr val="0000FF"/>
                </a:solidFill>
              </a:rPr>
              <a:t>Blue (281)</a:t>
            </a:r>
          </a:p>
          <a:p>
            <a:r>
              <a:rPr lang="en-US" dirty="0">
                <a:solidFill>
                  <a:srgbClr val="0000FF"/>
                </a:solidFill>
              </a:rPr>
              <a:t>Stable Ternary Nitride</a:t>
            </a:r>
          </a:p>
        </p:txBody>
      </p:sp>
      <p:sp>
        <p:nvSpPr>
          <p:cNvPr id="9" name="TextBox 8"/>
          <p:cNvSpPr txBox="1"/>
          <p:nvPr/>
        </p:nvSpPr>
        <p:spPr>
          <a:xfrm>
            <a:off x="6391828" y="1639855"/>
            <a:ext cx="1999778" cy="646331"/>
          </a:xfrm>
          <a:prstGeom prst="rect">
            <a:avLst/>
          </a:prstGeom>
          <a:noFill/>
        </p:spPr>
        <p:txBody>
          <a:bodyPr wrap="none" rtlCol="0">
            <a:spAutoFit/>
          </a:bodyPr>
          <a:lstStyle/>
          <a:p>
            <a:r>
              <a:rPr lang="en-US" b="1" u="sng" dirty="0">
                <a:solidFill>
                  <a:srgbClr val="FF00FF"/>
                </a:solidFill>
              </a:rPr>
              <a:t>Magenta (92)</a:t>
            </a:r>
          </a:p>
          <a:p>
            <a:r>
              <a:rPr lang="en-US" b="1" i="1" dirty="0">
                <a:solidFill>
                  <a:srgbClr val="FF00FF"/>
                </a:solidFill>
              </a:rPr>
              <a:t>New </a:t>
            </a:r>
            <a:r>
              <a:rPr lang="en-US" dirty="0">
                <a:solidFill>
                  <a:srgbClr val="FF00FF"/>
                </a:solidFill>
              </a:rPr>
              <a:t>Stable Ternary</a:t>
            </a:r>
          </a:p>
        </p:txBody>
      </p:sp>
      <p:sp>
        <p:nvSpPr>
          <p:cNvPr id="12" name="TextBox 11"/>
          <p:cNvSpPr txBox="1"/>
          <p:nvPr/>
        </p:nvSpPr>
        <p:spPr>
          <a:xfrm>
            <a:off x="6391828" y="2467168"/>
            <a:ext cx="1981504" cy="892552"/>
          </a:xfrm>
          <a:prstGeom prst="rect">
            <a:avLst/>
          </a:prstGeom>
          <a:noFill/>
        </p:spPr>
        <p:txBody>
          <a:bodyPr wrap="none" rtlCol="0">
            <a:spAutoFit/>
          </a:bodyPr>
          <a:lstStyle/>
          <a:p>
            <a:r>
              <a:rPr lang="en-US" b="1" u="sng" dirty="0">
                <a:solidFill>
                  <a:srgbClr val="008000"/>
                </a:solidFill>
              </a:rPr>
              <a:t>Green (420)</a:t>
            </a:r>
          </a:p>
          <a:p>
            <a:r>
              <a:rPr lang="en-US" i="1" dirty="0">
                <a:solidFill>
                  <a:srgbClr val="008000"/>
                </a:solidFill>
              </a:rPr>
              <a:t>Metastable ternary</a:t>
            </a:r>
          </a:p>
          <a:p>
            <a:r>
              <a:rPr lang="en-US" sz="1600" dirty="0">
                <a:solidFill>
                  <a:srgbClr val="008000"/>
                </a:solidFill>
                <a:cs typeface="Times New Roman" panose="02020603050405020304" pitchFamily="18" charset="0"/>
              </a:rPr>
              <a:t>where</a:t>
            </a:r>
            <a:r>
              <a:rPr lang="en-US" sz="1600" dirty="0">
                <a:solidFill>
                  <a:srgbClr val="008000"/>
                </a:solidFill>
                <a:latin typeface="Times New Roman" panose="02020603050405020304" pitchFamily="18" charset="0"/>
                <a:cs typeface="Times New Roman" panose="02020603050405020304" pitchFamily="18" charset="0"/>
              </a:rPr>
              <a:t> Δ</a:t>
            </a:r>
            <a:r>
              <a:rPr lang="en-US" sz="1600" i="1" dirty="0">
                <a:solidFill>
                  <a:srgbClr val="008000"/>
                </a:solidFill>
                <a:latin typeface="Times New Roman" panose="02020603050405020304" pitchFamily="18" charset="0"/>
                <a:cs typeface="Times New Roman" panose="02020603050405020304" pitchFamily="18" charset="0"/>
              </a:rPr>
              <a:t>H</a:t>
            </a:r>
            <a:r>
              <a:rPr lang="en-US" sz="1600" baseline="-25000" dirty="0">
                <a:solidFill>
                  <a:srgbClr val="008000"/>
                </a:solidFill>
                <a:latin typeface="Times New Roman" panose="02020603050405020304" pitchFamily="18" charset="0"/>
                <a:cs typeface="Times New Roman" panose="02020603050405020304" pitchFamily="18" charset="0"/>
              </a:rPr>
              <a:t>f </a:t>
            </a:r>
            <a:r>
              <a:rPr lang="en-US" sz="1600" dirty="0">
                <a:solidFill>
                  <a:srgbClr val="008000"/>
                </a:solidFill>
                <a:latin typeface="Times New Roman" panose="02020603050405020304" pitchFamily="18" charset="0"/>
                <a:cs typeface="Times New Roman" panose="02020603050405020304" pitchFamily="18" charset="0"/>
              </a:rPr>
              <a:t>&lt; 0</a:t>
            </a:r>
          </a:p>
        </p:txBody>
      </p:sp>
      <p:sp>
        <p:nvSpPr>
          <p:cNvPr id="13" name="TextBox 12"/>
          <p:cNvSpPr txBox="1"/>
          <p:nvPr/>
        </p:nvSpPr>
        <p:spPr>
          <a:xfrm>
            <a:off x="6391828" y="3539495"/>
            <a:ext cx="1981504" cy="892552"/>
          </a:xfrm>
          <a:prstGeom prst="rect">
            <a:avLst/>
          </a:prstGeom>
          <a:noFill/>
        </p:spPr>
        <p:txBody>
          <a:bodyPr wrap="none" rtlCol="0">
            <a:spAutoFit/>
          </a:bodyPr>
          <a:lstStyle/>
          <a:p>
            <a:r>
              <a:rPr lang="en-US" b="1" u="sng" dirty="0">
                <a:solidFill>
                  <a:srgbClr val="C00000"/>
                </a:solidFill>
              </a:rPr>
              <a:t>Red (261)</a:t>
            </a:r>
          </a:p>
          <a:p>
            <a:r>
              <a:rPr lang="en-US" i="1" dirty="0">
                <a:solidFill>
                  <a:srgbClr val="C00000"/>
                </a:solidFill>
              </a:rPr>
              <a:t>Metastable ternary</a:t>
            </a:r>
          </a:p>
          <a:p>
            <a:r>
              <a:rPr lang="en-US" sz="1600" dirty="0">
                <a:solidFill>
                  <a:srgbClr val="C00000"/>
                </a:solidFill>
                <a:cs typeface="Times New Roman" panose="02020603050405020304" pitchFamily="18" charset="0"/>
              </a:rPr>
              <a:t>where</a:t>
            </a:r>
            <a:r>
              <a:rPr lang="en-US" sz="1600" dirty="0">
                <a:solidFill>
                  <a:srgbClr val="C00000"/>
                </a:solidFill>
                <a:latin typeface="Times New Roman" panose="02020603050405020304" pitchFamily="18" charset="0"/>
                <a:cs typeface="Times New Roman" panose="02020603050405020304" pitchFamily="18" charset="0"/>
              </a:rPr>
              <a:t> Δ</a:t>
            </a:r>
            <a:r>
              <a:rPr lang="en-US" sz="1600" i="1" dirty="0">
                <a:solidFill>
                  <a:srgbClr val="C00000"/>
                </a:solidFill>
                <a:latin typeface="Times New Roman" panose="02020603050405020304" pitchFamily="18" charset="0"/>
                <a:cs typeface="Times New Roman" panose="02020603050405020304" pitchFamily="18" charset="0"/>
              </a:rPr>
              <a:t>H</a:t>
            </a:r>
            <a:r>
              <a:rPr lang="en-US" sz="1600" baseline="-25000" dirty="0">
                <a:solidFill>
                  <a:srgbClr val="C00000"/>
                </a:solidFill>
                <a:latin typeface="Times New Roman" panose="02020603050405020304" pitchFamily="18" charset="0"/>
                <a:cs typeface="Times New Roman" panose="02020603050405020304" pitchFamily="18" charset="0"/>
              </a:rPr>
              <a:t>f </a:t>
            </a:r>
            <a:r>
              <a:rPr lang="en-US" sz="1600" dirty="0">
                <a:solidFill>
                  <a:srgbClr val="C00000"/>
                </a:solidFill>
                <a:latin typeface="Times New Roman" panose="02020603050405020304" pitchFamily="18" charset="0"/>
                <a:cs typeface="Times New Roman" panose="02020603050405020304" pitchFamily="18" charset="0"/>
              </a:rPr>
              <a:t>&gt; 0</a:t>
            </a:r>
          </a:p>
        </p:txBody>
      </p:sp>
      <p:sp>
        <p:nvSpPr>
          <p:cNvPr id="14" name="TextBox 13"/>
          <p:cNvSpPr txBox="1"/>
          <p:nvPr/>
        </p:nvSpPr>
        <p:spPr>
          <a:xfrm>
            <a:off x="6391829" y="4686038"/>
            <a:ext cx="2158027" cy="646331"/>
          </a:xfrm>
          <a:prstGeom prst="rect">
            <a:avLst/>
          </a:prstGeom>
          <a:noFill/>
        </p:spPr>
        <p:txBody>
          <a:bodyPr wrap="none" rtlCol="0">
            <a:spAutoFit/>
          </a:bodyPr>
          <a:lstStyle/>
          <a:p>
            <a:r>
              <a:rPr lang="en-US" b="1" u="sng" dirty="0"/>
              <a:t>White</a:t>
            </a:r>
          </a:p>
          <a:p>
            <a:r>
              <a:rPr lang="en-US" dirty="0"/>
              <a:t>No likely substitution</a:t>
            </a:r>
          </a:p>
        </p:txBody>
      </p:sp>
      <p:sp>
        <p:nvSpPr>
          <p:cNvPr id="6" name="TextBox 5"/>
          <p:cNvSpPr txBox="1"/>
          <p:nvPr/>
        </p:nvSpPr>
        <p:spPr>
          <a:xfrm>
            <a:off x="6391828" y="5555252"/>
            <a:ext cx="2343142" cy="646331"/>
          </a:xfrm>
          <a:prstGeom prst="rect">
            <a:avLst/>
          </a:prstGeom>
          <a:noFill/>
        </p:spPr>
        <p:txBody>
          <a:bodyPr wrap="none" rtlCol="0">
            <a:spAutoFit/>
          </a:bodyPr>
          <a:lstStyle/>
          <a:p>
            <a:r>
              <a:rPr lang="en-US" b="1" dirty="0">
                <a:solidFill>
                  <a:schemeClr val="bg2">
                    <a:lumMod val="50000"/>
                  </a:schemeClr>
                </a:solidFill>
                <a:effectLst>
                  <a:outerShdw blurRad="50800" dist="38100" dir="2700000" algn="tl" rotWithShape="0">
                    <a:prstClr val="black">
                      <a:alpha val="40000"/>
                    </a:prstClr>
                  </a:outerShdw>
                </a:effectLst>
              </a:rPr>
              <a:t>Grayscale</a:t>
            </a:r>
            <a:r>
              <a:rPr lang="en-US" dirty="0"/>
              <a:t> </a:t>
            </a:r>
          </a:p>
          <a:p>
            <a:r>
              <a:rPr lang="en-US" dirty="0"/>
              <a:t>“Depth” of ternary hull</a:t>
            </a:r>
          </a:p>
        </p:txBody>
      </p:sp>
      <p:grpSp>
        <p:nvGrpSpPr>
          <p:cNvPr id="2" name="Group 1"/>
          <p:cNvGrpSpPr/>
          <p:nvPr/>
        </p:nvGrpSpPr>
        <p:grpSpPr>
          <a:xfrm>
            <a:off x="231917" y="566594"/>
            <a:ext cx="5679391" cy="5689610"/>
            <a:chOff x="95254" y="137160"/>
            <a:chExt cx="6508257" cy="6640557"/>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7550"/>
            <a:stretch/>
          </p:blipFill>
          <p:spPr>
            <a:xfrm>
              <a:off x="837672" y="843261"/>
              <a:ext cx="5749816" cy="5934456"/>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4" y="1007708"/>
              <a:ext cx="753421" cy="577000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465" y="137160"/>
              <a:ext cx="5563046" cy="706101"/>
            </a:xfrm>
            <a:prstGeom prst="rect">
              <a:avLst/>
            </a:prstGeom>
          </p:spPr>
        </p:pic>
      </p:grpSp>
      <p:pic>
        <p:nvPicPr>
          <p:cNvPr id="32770" name="Picture 2" descr="Image result for mouse curs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9688" y="113486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357" y="6397102"/>
            <a:ext cx="5285229" cy="338554"/>
          </a:xfrm>
          <a:prstGeom prst="rect">
            <a:avLst/>
          </a:prstGeom>
          <a:noFill/>
        </p:spPr>
        <p:txBody>
          <a:bodyPr wrap="none" rtlCol="0">
            <a:spAutoFit/>
          </a:bodyPr>
          <a:lstStyle/>
          <a:p>
            <a:r>
              <a:rPr lang="en-US" sz="1600" dirty="0"/>
              <a:t>Interactive @ </a:t>
            </a:r>
            <a:r>
              <a:rPr lang="en-US" sz="1600" u="sng" dirty="0">
                <a:solidFill>
                  <a:srgbClr val="0000FF"/>
                </a:solidFill>
              </a:rPr>
              <a:t>wenhaosun.github.io/TernaryNitridesMap.html</a:t>
            </a:r>
          </a:p>
        </p:txBody>
      </p:sp>
      <p:sp>
        <p:nvSpPr>
          <p:cNvPr id="17" name="TextBox 16">
            <a:extLst>
              <a:ext uri="{FF2B5EF4-FFF2-40B4-BE49-F238E27FC236}">
                <a16:creationId xmlns:a16="http://schemas.microsoft.com/office/drawing/2014/main" id="{16B7430F-68AF-453E-AC4A-30B8382A225D}"/>
              </a:ext>
            </a:extLst>
          </p:cNvPr>
          <p:cNvSpPr txBox="1"/>
          <p:nvPr/>
        </p:nvSpPr>
        <p:spPr>
          <a:xfrm>
            <a:off x="6454328" y="6562276"/>
            <a:ext cx="2887201" cy="307777"/>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(2019)</a:t>
            </a:r>
          </a:p>
        </p:txBody>
      </p:sp>
      <p:sp>
        <p:nvSpPr>
          <p:cNvPr id="16" name="Rectangle 15"/>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sp>
        <p:nvSpPr>
          <p:cNvPr id="20" name="Rectangle 19"/>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55022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87908" y="6519446"/>
            <a:ext cx="3666709" cy="338554"/>
          </a:xfrm>
          <a:prstGeom prst="rect">
            <a:avLst/>
          </a:prstGeom>
          <a:noFill/>
        </p:spPr>
        <p:txBody>
          <a:bodyPr wrap="none" rtlCol="0">
            <a:spAutoFit/>
          </a:bodyPr>
          <a:lstStyle/>
          <a:p>
            <a:r>
              <a:rPr lang="en-US" sz="1600" dirty="0" err="1"/>
              <a:t>Ceder</a:t>
            </a:r>
            <a:r>
              <a:rPr lang="en-US" sz="1600" dirty="0"/>
              <a:t>, </a:t>
            </a:r>
            <a:r>
              <a:rPr lang="en-US" sz="1600" dirty="0" err="1"/>
              <a:t>Persson</a:t>
            </a:r>
            <a:r>
              <a:rPr lang="en-US" sz="1600" dirty="0"/>
              <a:t>, </a:t>
            </a:r>
            <a:r>
              <a:rPr lang="en-US" sz="1600" i="1"/>
              <a:t>Scientific American </a:t>
            </a:r>
            <a:r>
              <a:rPr lang="en-US" sz="1600" i="1" dirty="0"/>
              <a:t>(</a:t>
            </a:r>
            <a:r>
              <a:rPr lang="en-US" sz="1600" dirty="0"/>
              <a:t>2013)</a:t>
            </a:r>
          </a:p>
        </p:txBody>
      </p:sp>
      <p:pic>
        <p:nvPicPr>
          <p:cNvPr id="7" name="Picture 6"/>
          <p:cNvPicPr>
            <a:picLocks noChangeAspect="1"/>
          </p:cNvPicPr>
          <p:nvPr/>
        </p:nvPicPr>
        <p:blipFill rotWithShape="1">
          <a:blip r:embed="rId3"/>
          <a:srcRect t="50079"/>
          <a:stretch/>
        </p:blipFill>
        <p:spPr>
          <a:xfrm>
            <a:off x="0" y="905140"/>
            <a:ext cx="7974256" cy="4000500"/>
          </a:xfrm>
          <a:prstGeom prst="rect">
            <a:avLst/>
          </a:prstGeom>
        </p:spPr>
      </p:pic>
      <p:sp>
        <p:nvSpPr>
          <p:cNvPr id="8" name="TextBox 7"/>
          <p:cNvSpPr txBox="1"/>
          <p:nvPr/>
        </p:nvSpPr>
        <p:spPr>
          <a:xfrm>
            <a:off x="1746229" y="4924545"/>
            <a:ext cx="5831468" cy="830997"/>
          </a:xfrm>
          <a:prstGeom prst="rect">
            <a:avLst/>
          </a:prstGeom>
          <a:noFill/>
        </p:spPr>
        <p:txBody>
          <a:bodyPr wrap="none" rtlCol="0">
            <a:spAutoFit/>
          </a:bodyPr>
          <a:lstStyle/>
          <a:p>
            <a:pPr algn="r"/>
            <a:r>
              <a:rPr lang="en-US" sz="2400" b="1" dirty="0"/>
              <a:t>Computation (DFT) can search and ‘pick out’</a:t>
            </a:r>
            <a:br>
              <a:rPr lang="en-US" sz="2400" b="1" dirty="0"/>
            </a:br>
            <a:r>
              <a:rPr lang="en-US" sz="2400" b="1" dirty="0"/>
              <a:t>promising candidate materials!</a:t>
            </a:r>
          </a:p>
        </p:txBody>
      </p:sp>
      <p:pic>
        <p:nvPicPr>
          <p:cNvPr id="10" name="Picture 9"/>
          <p:cNvPicPr>
            <a:picLocks noChangeAspect="1"/>
          </p:cNvPicPr>
          <p:nvPr/>
        </p:nvPicPr>
        <p:blipFill>
          <a:blip r:embed="rId4"/>
          <a:stretch>
            <a:fillRect/>
          </a:stretch>
        </p:blipFill>
        <p:spPr>
          <a:xfrm>
            <a:off x="2563822" y="1463770"/>
            <a:ext cx="2243291" cy="519788"/>
          </a:xfrm>
          <a:prstGeom prst="rect">
            <a:avLst/>
          </a:prstGeom>
        </p:spPr>
      </p:pic>
      <p:sp>
        <p:nvSpPr>
          <p:cNvPr id="11" name="Rectangle 10"/>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greatlakes michigan clu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821" y="5558"/>
            <a:ext cx="2243291" cy="14393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
        <p:nvSpPr>
          <p:cNvPr id="2" name="TextBox 1"/>
          <p:cNvSpPr txBox="1"/>
          <p:nvPr/>
        </p:nvSpPr>
        <p:spPr>
          <a:xfrm>
            <a:off x="4887908" y="77188"/>
            <a:ext cx="2633991" cy="1015663"/>
          </a:xfrm>
          <a:prstGeom prst="rect">
            <a:avLst/>
          </a:prstGeom>
          <a:noFill/>
        </p:spPr>
        <p:txBody>
          <a:bodyPr wrap="none" rtlCol="0">
            <a:spAutoFit/>
          </a:bodyPr>
          <a:lstStyle/>
          <a:p>
            <a:r>
              <a:rPr lang="en-US" dirty="0"/>
              <a:t>University of Michigan</a:t>
            </a:r>
          </a:p>
          <a:p>
            <a:r>
              <a:rPr lang="en-US" sz="2400" i="1" dirty="0" err="1">
                <a:solidFill>
                  <a:srgbClr val="0000FF"/>
                </a:solidFill>
              </a:rPr>
              <a:t>GreatLakes</a:t>
            </a:r>
            <a:r>
              <a:rPr lang="en-US" sz="2400" i="1" dirty="0">
                <a:solidFill>
                  <a:srgbClr val="0000FF"/>
                </a:solidFill>
              </a:rPr>
              <a:t> </a:t>
            </a:r>
          </a:p>
          <a:p>
            <a:r>
              <a:rPr lang="en-US" dirty="0" err="1"/>
              <a:t>Supercomputering</a:t>
            </a:r>
            <a:r>
              <a:rPr lang="en-US" dirty="0"/>
              <a:t> Cluster</a:t>
            </a:r>
          </a:p>
        </p:txBody>
      </p:sp>
    </p:spTree>
    <p:extLst>
      <p:ext uri="{BB962C8B-B14F-4D97-AF65-F5344CB8AC3E}">
        <p14:creationId xmlns:p14="http://schemas.microsoft.com/office/powerpoint/2010/main" val="129327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13368" y="22129"/>
            <a:ext cx="7063650" cy="1077218"/>
          </a:xfrm>
          <a:prstGeom prst="rect">
            <a:avLst/>
          </a:prstGeom>
          <a:noFill/>
        </p:spPr>
        <p:txBody>
          <a:bodyPr wrap="square" rtlCol="0">
            <a:spAutoFit/>
          </a:bodyPr>
          <a:lstStyle/>
          <a:p>
            <a:r>
              <a:rPr lang="en-US" sz="3200" i="1" dirty="0"/>
              <a:t>Accelerating Materials Discovery</a:t>
            </a:r>
          </a:p>
          <a:p>
            <a:r>
              <a:rPr lang="en-US" sz="3200" i="1" dirty="0"/>
              <a:t>	via High-throughput Computation</a:t>
            </a:r>
          </a:p>
        </p:txBody>
      </p:sp>
      <p:sp>
        <p:nvSpPr>
          <p:cNvPr id="13" name="Rectangle 12"/>
          <p:cNvSpPr/>
          <p:nvPr/>
        </p:nvSpPr>
        <p:spPr>
          <a:xfrm>
            <a:off x="0" y="1279854"/>
            <a:ext cx="8640532" cy="122749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172588" y="1279855"/>
            <a:ext cx="4107663" cy="461665"/>
          </a:xfrm>
          <a:prstGeom prst="rect">
            <a:avLst/>
          </a:prstGeom>
          <a:solidFill>
            <a:srgbClr val="EEEEEE"/>
          </a:solidFill>
        </p:spPr>
        <p:txBody>
          <a:bodyPr wrap="none" rtlCol="0">
            <a:spAutoFit/>
          </a:bodyPr>
          <a:lstStyle/>
          <a:p>
            <a:r>
              <a:rPr lang="en-US" sz="2400" u="sng" dirty="0"/>
              <a:t>The Materials Project Database</a:t>
            </a:r>
          </a:p>
        </p:txBody>
      </p:sp>
      <p:pic>
        <p:nvPicPr>
          <p:cNvPr id="10" name="Picture 9"/>
          <p:cNvPicPr>
            <a:picLocks noChangeAspect="1"/>
          </p:cNvPicPr>
          <p:nvPr/>
        </p:nvPicPr>
        <p:blipFill rotWithShape="1">
          <a:blip r:embed="rId3"/>
          <a:srcRect b="50198"/>
          <a:stretch/>
        </p:blipFill>
        <p:spPr>
          <a:xfrm>
            <a:off x="0" y="1741520"/>
            <a:ext cx="8640533" cy="1365122"/>
          </a:xfrm>
          <a:prstGeom prst="rect">
            <a:avLst/>
          </a:prstGeom>
        </p:spPr>
      </p:pic>
      <p:pic>
        <p:nvPicPr>
          <p:cNvPr id="15" name="Picture 14"/>
          <p:cNvPicPr>
            <a:picLocks noChangeAspect="1"/>
          </p:cNvPicPr>
          <p:nvPr/>
        </p:nvPicPr>
        <p:blipFill rotWithShape="1">
          <a:blip r:embed="rId3"/>
          <a:srcRect t="56011"/>
          <a:stretch/>
        </p:blipFill>
        <p:spPr>
          <a:xfrm>
            <a:off x="0" y="2848592"/>
            <a:ext cx="8640533" cy="1205769"/>
          </a:xfrm>
          <a:prstGeom prst="rect">
            <a:avLst/>
          </a:prstGeom>
        </p:spPr>
      </p:pic>
      <p:pic>
        <p:nvPicPr>
          <p:cNvPr id="12" name="Picture 11"/>
          <p:cNvPicPr>
            <a:picLocks noChangeAspect="1"/>
          </p:cNvPicPr>
          <p:nvPr/>
        </p:nvPicPr>
        <p:blipFill>
          <a:blip r:embed="rId4"/>
          <a:stretch>
            <a:fillRect/>
          </a:stretch>
        </p:blipFill>
        <p:spPr>
          <a:xfrm>
            <a:off x="83961" y="0"/>
            <a:ext cx="1301817" cy="1203276"/>
          </a:xfrm>
          <a:prstGeom prst="rect">
            <a:avLst/>
          </a:prstGeom>
        </p:spPr>
      </p:pic>
      <p:sp>
        <p:nvSpPr>
          <p:cNvPr id="8" name="Rectangle 7"/>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365963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9C0A55B-E530-4174-A09F-792F988C9DF4}"/>
              </a:ext>
            </a:extLst>
          </p:cNvPr>
          <p:cNvSpPr txBox="1"/>
          <p:nvPr/>
        </p:nvSpPr>
        <p:spPr>
          <a:xfrm>
            <a:off x="1513368" y="22129"/>
            <a:ext cx="7063650" cy="1077218"/>
          </a:xfrm>
          <a:prstGeom prst="rect">
            <a:avLst/>
          </a:prstGeom>
          <a:noFill/>
        </p:spPr>
        <p:txBody>
          <a:bodyPr wrap="square" rtlCol="0">
            <a:spAutoFit/>
          </a:bodyPr>
          <a:lstStyle/>
          <a:p>
            <a:r>
              <a:rPr lang="en-US" sz="3200" i="1" dirty="0"/>
              <a:t>Accelerating Materials Discovery</a:t>
            </a:r>
          </a:p>
          <a:p>
            <a:r>
              <a:rPr lang="en-US" sz="3200" i="1" dirty="0"/>
              <a:t>	via High-throughput Computation</a:t>
            </a:r>
          </a:p>
        </p:txBody>
      </p:sp>
      <p:sp>
        <p:nvSpPr>
          <p:cNvPr id="19" name="TextBox 18"/>
          <p:cNvSpPr txBox="1"/>
          <p:nvPr/>
        </p:nvSpPr>
        <p:spPr>
          <a:xfrm>
            <a:off x="899996" y="2906476"/>
            <a:ext cx="7942815" cy="1972848"/>
          </a:xfrm>
          <a:prstGeom prst="rect">
            <a:avLst/>
          </a:prstGeom>
          <a:noFill/>
        </p:spPr>
        <p:txBody>
          <a:bodyPr wrap="none" rtlCol="0">
            <a:spAutoFit/>
          </a:bodyPr>
          <a:lstStyle/>
          <a:p>
            <a:pPr>
              <a:lnSpc>
                <a:spcPct val="130000"/>
              </a:lnSpc>
            </a:pPr>
            <a:r>
              <a:rPr lang="en-US" sz="2200" b="1" i="1" u="sng" dirty="0"/>
              <a:t>Screen for new:</a:t>
            </a:r>
          </a:p>
          <a:p>
            <a:pPr>
              <a:lnSpc>
                <a:spcPct val="130000"/>
              </a:lnSpc>
            </a:pPr>
            <a:r>
              <a:rPr lang="en-US" b="1" dirty="0"/>
              <a:t>- Battery Cathodes 	  </a:t>
            </a:r>
            <a:r>
              <a:rPr lang="en-US" dirty="0"/>
              <a:t>High Voltage, Capacity, and Diffusion</a:t>
            </a:r>
          </a:p>
          <a:p>
            <a:pPr>
              <a:lnSpc>
                <a:spcPct val="130000"/>
              </a:lnSpc>
            </a:pPr>
            <a:r>
              <a:rPr lang="en-US" b="1" dirty="0"/>
              <a:t>- Solar cells	  </a:t>
            </a:r>
            <a:r>
              <a:rPr lang="en-US" dirty="0"/>
              <a:t>1.2 eV Band Gap, Low Effective Mass, High Photon Absorption</a:t>
            </a:r>
          </a:p>
          <a:p>
            <a:pPr>
              <a:lnSpc>
                <a:spcPct val="130000"/>
              </a:lnSpc>
            </a:pPr>
            <a:r>
              <a:rPr lang="en-US" b="1" dirty="0"/>
              <a:t>- Thermoelectrics</a:t>
            </a:r>
            <a:r>
              <a:rPr lang="en-US" dirty="0"/>
              <a:t> 	  High Conductivity and </a:t>
            </a:r>
            <a:r>
              <a:rPr lang="en-US" dirty="0" err="1"/>
              <a:t>Seebeck</a:t>
            </a:r>
            <a:r>
              <a:rPr lang="en-US" dirty="0"/>
              <a:t>, Low thermal conductivity</a:t>
            </a:r>
          </a:p>
          <a:p>
            <a:pPr>
              <a:lnSpc>
                <a:spcPct val="130000"/>
              </a:lnSpc>
            </a:pPr>
            <a:r>
              <a:rPr lang="en-US" b="1" dirty="0"/>
              <a:t>- Photocatalysts 	  </a:t>
            </a:r>
            <a:r>
              <a:rPr lang="en-US" dirty="0"/>
              <a:t>Large Band Gap straddling H</a:t>
            </a:r>
            <a:r>
              <a:rPr lang="en-US" baseline="-25000" dirty="0"/>
              <a:t>2</a:t>
            </a:r>
            <a:r>
              <a:rPr lang="en-US" dirty="0"/>
              <a:t>/H</a:t>
            </a:r>
            <a:r>
              <a:rPr lang="en-US" baseline="-25000" dirty="0"/>
              <a:t>2</a:t>
            </a:r>
            <a:r>
              <a:rPr lang="en-US" dirty="0"/>
              <a:t>O and H</a:t>
            </a:r>
            <a:r>
              <a:rPr lang="en-US" baseline="-25000" dirty="0"/>
              <a:t>2</a:t>
            </a:r>
            <a:r>
              <a:rPr lang="en-US" dirty="0"/>
              <a:t>O/O</a:t>
            </a:r>
            <a:r>
              <a:rPr lang="en-US" baseline="-25000" dirty="0"/>
              <a:t>2 </a:t>
            </a:r>
            <a:r>
              <a:rPr lang="en-US" dirty="0"/>
              <a:t>potentials</a:t>
            </a:r>
            <a:endParaRPr lang="en-US" baseline="-25000" dirty="0"/>
          </a:p>
        </p:txBody>
      </p:sp>
      <p:cxnSp>
        <p:nvCxnSpPr>
          <p:cNvPr id="10" name="Elbow Connector 9"/>
          <p:cNvCxnSpPr/>
          <p:nvPr/>
        </p:nvCxnSpPr>
        <p:spPr>
          <a:xfrm>
            <a:off x="214199" y="3626861"/>
            <a:ext cx="685797" cy="457198"/>
          </a:xfrm>
          <a:prstGeom prst="bentConnector3">
            <a:avLst>
              <a:gd name="adj1" fmla="val 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1279854"/>
            <a:ext cx="8640532" cy="122749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172588" y="1279855"/>
            <a:ext cx="4107663" cy="461665"/>
          </a:xfrm>
          <a:prstGeom prst="rect">
            <a:avLst/>
          </a:prstGeom>
          <a:solidFill>
            <a:srgbClr val="EEEEEE"/>
          </a:solidFill>
        </p:spPr>
        <p:txBody>
          <a:bodyPr wrap="none" rtlCol="0">
            <a:spAutoFit/>
          </a:bodyPr>
          <a:lstStyle/>
          <a:p>
            <a:r>
              <a:rPr lang="en-US" sz="2400" u="sng" dirty="0"/>
              <a:t>The Materials Project Database</a:t>
            </a:r>
          </a:p>
        </p:txBody>
      </p:sp>
      <p:pic>
        <p:nvPicPr>
          <p:cNvPr id="23" name="Picture 22"/>
          <p:cNvPicPr>
            <a:picLocks noChangeAspect="1"/>
          </p:cNvPicPr>
          <p:nvPr/>
        </p:nvPicPr>
        <p:blipFill rotWithShape="1">
          <a:blip r:embed="rId3"/>
          <a:srcRect t="-1" b="57501"/>
          <a:stretch/>
        </p:blipFill>
        <p:spPr>
          <a:xfrm>
            <a:off x="0" y="1741520"/>
            <a:ext cx="8640533" cy="1164956"/>
          </a:xfrm>
          <a:prstGeom prst="rect">
            <a:avLst/>
          </a:prstGeom>
        </p:spPr>
      </p:pic>
      <p:cxnSp>
        <p:nvCxnSpPr>
          <p:cNvPr id="11" name="Straight Connector 10"/>
          <p:cNvCxnSpPr/>
          <p:nvPr/>
        </p:nvCxnSpPr>
        <p:spPr>
          <a:xfrm flipV="1">
            <a:off x="214198" y="2507346"/>
            <a:ext cx="0" cy="139892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83961" y="0"/>
            <a:ext cx="1301817" cy="1203276"/>
          </a:xfrm>
          <a:prstGeom prst="rect">
            <a:avLst/>
          </a:prstGeom>
        </p:spPr>
      </p:pic>
      <p:pic>
        <p:nvPicPr>
          <p:cNvPr id="2" name="Picture 1"/>
          <p:cNvPicPr>
            <a:picLocks noChangeAspect="1"/>
          </p:cNvPicPr>
          <p:nvPr/>
        </p:nvPicPr>
        <p:blipFill>
          <a:blip r:embed="rId5"/>
          <a:stretch>
            <a:fillRect/>
          </a:stretch>
        </p:blipFill>
        <p:spPr>
          <a:xfrm>
            <a:off x="428398" y="294439"/>
            <a:ext cx="8088283" cy="5872056"/>
          </a:xfrm>
          <a:prstGeom prst="rect">
            <a:avLst/>
          </a:prstGeom>
          <a:ln w="76200">
            <a:solidFill>
              <a:schemeClr val="accent2">
                <a:lumMod val="60000"/>
                <a:lumOff val="40000"/>
              </a:schemeClr>
            </a:solidFill>
          </a:ln>
        </p:spPr>
      </p:pic>
      <p:sp>
        <p:nvSpPr>
          <p:cNvPr id="13" name="Rectangle 12"/>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0483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544" fill="hold" nodeType="click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fltVal val="0.5"/>
                                          </p:val>
                                        </p:tav>
                                      </p:tavLst>
                                    </p:anim>
                                    <p:anim calcmode="lin" valueType="num">
                                      <p:cBhvr>
                                        <p:cTn id="15" dur="500"/>
                                        <p:tgtEl>
                                          <p:spTgt spid="2"/>
                                        </p:tgtEl>
                                        <p:attrNameLst>
                                          <p:attrName>ppt_y</p:attrName>
                                        </p:attrNameLst>
                                      </p:cBhvr>
                                      <p:tavLst>
                                        <p:tav tm="0">
                                          <p:val>
                                            <p:strVal val="ppt_y"/>
                                          </p:val>
                                        </p:tav>
                                        <p:tav tm="100000">
                                          <p:val>
                                            <p:fltVal val="0.5"/>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6" name="Picture 10" descr="Image result for world">
            <a:extLst>
              <a:ext uri="{FF2B5EF4-FFF2-40B4-BE49-F238E27FC236}">
                <a16:creationId xmlns:a16="http://schemas.microsoft.com/office/drawing/2014/main" id="{DFB84DB3-B969-4BD7-A180-818DF53AD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378" y="5151130"/>
            <a:ext cx="1420614" cy="14206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99996" y="2906476"/>
            <a:ext cx="7942815" cy="1972848"/>
          </a:xfrm>
          <a:prstGeom prst="rect">
            <a:avLst/>
          </a:prstGeom>
          <a:noFill/>
        </p:spPr>
        <p:txBody>
          <a:bodyPr wrap="none" rtlCol="0">
            <a:spAutoFit/>
          </a:bodyPr>
          <a:lstStyle/>
          <a:p>
            <a:pPr>
              <a:lnSpc>
                <a:spcPct val="130000"/>
              </a:lnSpc>
            </a:pPr>
            <a:r>
              <a:rPr lang="en-US" sz="2200" b="1" i="1" u="sng" dirty="0"/>
              <a:t>Screen for new:</a:t>
            </a:r>
          </a:p>
          <a:p>
            <a:pPr>
              <a:lnSpc>
                <a:spcPct val="130000"/>
              </a:lnSpc>
            </a:pPr>
            <a:r>
              <a:rPr lang="en-US" b="1" dirty="0"/>
              <a:t>- Battery Cathodes 	  </a:t>
            </a:r>
            <a:r>
              <a:rPr lang="en-US" dirty="0"/>
              <a:t>High Voltage, Capacity, and Diffusion</a:t>
            </a:r>
          </a:p>
          <a:p>
            <a:pPr>
              <a:lnSpc>
                <a:spcPct val="130000"/>
              </a:lnSpc>
            </a:pPr>
            <a:r>
              <a:rPr lang="en-US" b="1" dirty="0"/>
              <a:t>- Solar cells	  </a:t>
            </a:r>
            <a:r>
              <a:rPr lang="en-US" dirty="0"/>
              <a:t>1.2 eV Band Gap, Low Effective Mass, High Photon Absorption</a:t>
            </a:r>
          </a:p>
          <a:p>
            <a:pPr>
              <a:lnSpc>
                <a:spcPct val="130000"/>
              </a:lnSpc>
            </a:pPr>
            <a:r>
              <a:rPr lang="en-US" b="1" dirty="0"/>
              <a:t>- Thermoelectrics</a:t>
            </a:r>
            <a:r>
              <a:rPr lang="en-US" dirty="0"/>
              <a:t> 	  High Conductivity and </a:t>
            </a:r>
            <a:r>
              <a:rPr lang="en-US" dirty="0" err="1"/>
              <a:t>Seebeck</a:t>
            </a:r>
            <a:r>
              <a:rPr lang="en-US" dirty="0"/>
              <a:t>, Low thermal conductivity</a:t>
            </a:r>
          </a:p>
          <a:p>
            <a:pPr>
              <a:lnSpc>
                <a:spcPct val="130000"/>
              </a:lnSpc>
            </a:pPr>
            <a:r>
              <a:rPr lang="en-US" b="1" dirty="0"/>
              <a:t>- Photocatalysts 	  </a:t>
            </a:r>
            <a:r>
              <a:rPr lang="en-US" dirty="0"/>
              <a:t>Large Band Gap straddling H</a:t>
            </a:r>
            <a:r>
              <a:rPr lang="en-US" baseline="-25000" dirty="0"/>
              <a:t>2</a:t>
            </a:r>
            <a:r>
              <a:rPr lang="en-US" dirty="0"/>
              <a:t>/H</a:t>
            </a:r>
            <a:r>
              <a:rPr lang="en-US" baseline="-25000" dirty="0"/>
              <a:t>2</a:t>
            </a:r>
            <a:r>
              <a:rPr lang="en-US" dirty="0"/>
              <a:t>O and H</a:t>
            </a:r>
            <a:r>
              <a:rPr lang="en-US" baseline="-25000" dirty="0"/>
              <a:t>2</a:t>
            </a:r>
            <a:r>
              <a:rPr lang="en-US" dirty="0"/>
              <a:t>O/O</a:t>
            </a:r>
            <a:r>
              <a:rPr lang="en-US" baseline="-25000" dirty="0"/>
              <a:t>2 </a:t>
            </a:r>
            <a:r>
              <a:rPr lang="en-US" dirty="0"/>
              <a:t>potentials</a:t>
            </a:r>
            <a:endParaRPr lang="en-US" baseline="-25000" dirty="0"/>
          </a:p>
        </p:txBody>
      </p:sp>
      <p:cxnSp>
        <p:nvCxnSpPr>
          <p:cNvPr id="10" name="Elbow Connector 9"/>
          <p:cNvCxnSpPr/>
          <p:nvPr/>
        </p:nvCxnSpPr>
        <p:spPr>
          <a:xfrm>
            <a:off x="214199" y="3626861"/>
            <a:ext cx="685797" cy="457198"/>
          </a:xfrm>
          <a:prstGeom prst="bentConnector3">
            <a:avLst>
              <a:gd name="adj1" fmla="val 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1279854"/>
            <a:ext cx="8640532" cy="122749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172588" y="1279855"/>
            <a:ext cx="4107663" cy="461665"/>
          </a:xfrm>
          <a:prstGeom prst="rect">
            <a:avLst/>
          </a:prstGeom>
          <a:solidFill>
            <a:srgbClr val="EEEEEE"/>
          </a:solidFill>
        </p:spPr>
        <p:txBody>
          <a:bodyPr wrap="none" rtlCol="0">
            <a:spAutoFit/>
          </a:bodyPr>
          <a:lstStyle/>
          <a:p>
            <a:r>
              <a:rPr lang="en-US" sz="2400" u="sng" dirty="0"/>
              <a:t>The Materials Project Database</a:t>
            </a:r>
          </a:p>
        </p:txBody>
      </p:sp>
      <p:pic>
        <p:nvPicPr>
          <p:cNvPr id="23" name="Picture 22"/>
          <p:cNvPicPr>
            <a:picLocks noChangeAspect="1"/>
          </p:cNvPicPr>
          <p:nvPr/>
        </p:nvPicPr>
        <p:blipFill rotWithShape="1">
          <a:blip r:embed="rId4"/>
          <a:srcRect t="-1" b="57501"/>
          <a:stretch/>
        </p:blipFill>
        <p:spPr>
          <a:xfrm>
            <a:off x="0" y="1741520"/>
            <a:ext cx="8640533" cy="1164956"/>
          </a:xfrm>
          <a:prstGeom prst="rect">
            <a:avLst/>
          </a:prstGeom>
        </p:spPr>
      </p:pic>
      <p:cxnSp>
        <p:nvCxnSpPr>
          <p:cNvPr id="11" name="Straight Connector 10"/>
          <p:cNvCxnSpPr/>
          <p:nvPr/>
        </p:nvCxnSpPr>
        <p:spPr>
          <a:xfrm flipV="1">
            <a:off x="214198" y="2507346"/>
            <a:ext cx="0" cy="13989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1093" y="5363090"/>
            <a:ext cx="1822295" cy="1015663"/>
          </a:xfrm>
          <a:prstGeom prst="rect">
            <a:avLst/>
          </a:prstGeom>
          <a:noFill/>
        </p:spPr>
        <p:txBody>
          <a:bodyPr wrap="none" rtlCol="0">
            <a:spAutoFit/>
          </a:bodyPr>
          <a:lstStyle/>
          <a:p>
            <a:pPr algn="ctr"/>
            <a:r>
              <a:rPr lang="en-US" sz="2000" b="1" dirty="0"/>
              <a:t>Synthesize</a:t>
            </a:r>
          </a:p>
          <a:p>
            <a:pPr algn="ctr"/>
            <a:r>
              <a:rPr lang="en-US" sz="2000" b="1" dirty="0"/>
              <a:t>novel materials</a:t>
            </a:r>
          </a:p>
          <a:p>
            <a:pPr algn="ctr"/>
            <a:r>
              <a:rPr lang="en-US" sz="2000" b="1" dirty="0"/>
              <a:t>In the lab</a:t>
            </a:r>
          </a:p>
        </p:txBody>
      </p:sp>
      <p:pic>
        <p:nvPicPr>
          <p:cNvPr id="28" name="Picture 27"/>
          <p:cNvPicPr>
            <a:picLocks noChangeAspect="1"/>
          </p:cNvPicPr>
          <p:nvPr/>
        </p:nvPicPr>
        <p:blipFill>
          <a:blip r:embed="rId5"/>
          <a:stretch>
            <a:fillRect/>
          </a:stretch>
        </p:blipFill>
        <p:spPr>
          <a:xfrm>
            <a:off x="3146773" y="5264641"/>
            <a:ext cx="2116326" cy="1212557"/>
          </a:xfrm>
          <a:prstGeom prst="rect">
            <a:avLst/>
          </a:prstGeom>
        </p:spPr>
      </p:pic>
      <p:sp>
        <p:nvSpPr>
          <p:cNvPr id="29" name="Down Arrow 28"/>
          <p:cNvSpPr/>
          <p:nvPr/>
        </p:nvSpPr>
        <p:spPr>
          <a:xfrm>
            <a:off x="1355755" y="4943985"/>
            <a:ext cx="645543" cy="43902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rot="16200000">
            <a:off x="2507137" y="5706297"/>
            <a:ext cx="579482" cy="32924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stretch>
            <a:fillRect/>
          </a:stretch>
        </p:blipFill>
        <p:spPr>
          <a:xfrm>
            <a:off x="83961" y="0"/>
            <a:ext cx="1301817" cy="1203276"/>
          </a:xfrm>
          <a:prstGeom prst="rect">
            <a:avLst/>
          </a:prstGeom>
        </p:spPr>
      </p:pic>
      <p:sp>
        <p:nvSpPr>
          <p:cNvPr id="20" name="TextBox 19">
            <a:extLst>
              <a:ext uri="{FF2B5EF4-FFF2-40B4-BE49-F238E27FC236}">
                <a16:creationId xmlns:a16="http://schemas.microsoft.com/office/drawing/2014/main" id="{73CE1E9C-328B-4A70-B3EB-AF754D93ECDC}"/>
              </a:ext>
            </a:extLst>
          </p:cNvPr>
          <p:cNvSpPr txBox="1"/>
          <p:nvPr/>
        </p:nvSpPr>
        <p:spPr>
          <a:xfrm>
            <a:off x="1513368" y="22129"/>
            <a:ext cx="7063650" cy="1077218"/>
          </a:xfrm>
          <a:prstGeom prst="rect">
            <a:avLst/>
          </a:prstGeom>
          <a:noFill/>
        </p:spPr>
        <p:txBody>
          <a:bodyPr wrap="square" rtlCol="0">
            <a:spAutoFit/>
          </a:bodyPr>
          <a:lstStyle/>
          <a:p>
            <a:r>
              <a:rPr lang="en-US" sz="3200" i="1" dirty="0"/>
              <a:t>Accelerating Materials Discovery</a:t>
            </a:r>
          </a:p>
          <a:p>
            <a:r>
              <a:rPr lang="en-US" sz="3200" i="1" dirty="0"/>
              <a:t>	via High-throughput Computation</a:t>
            </a:r>
          </a:p>
        </p:txBody>
      </p:sp>
      <p:sp>
        <p:nvSpPr>
          <p:cNvPr id="27" name="Down Arrow 32">
            <a:extLst>
              <a:ext uri="{FF2B5EF4-FFF2-40B4-BE49-F238E27FC236}">
                <a16:creationId xmlns:a16="http://schemas.microsoft.com/office/drawing/2014/main" id="{010E4B68-0E6A-47CC-AD45-8323E98C6E4E}"/>
              </a:ext>
            </a:extLst>
          </p:cNvPr>
          <p:cNvSpPr/>
          <p:nvPr/>
        </p:nvSpPr>
        <p:spPr>
          <a:xfrm rot="16200000">
            <a:off x="5402121" y="5706295"/>
            <a:ext cx="579482" cy="32924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62" name="Picture 6" descr="Image result for nature journal cover">
            <a:extLst>
              <a:ext uri="{FF2B5EF4-FFF2-40B4-BE49-F238E27FC236}">
                <a16:creationId xmlns:a16="http://schemas.microsoft.com/office/drawing/2014/main" id="{6CD1C410-6F97-42E2-9EB2-3F290D4428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616" y="5151130"/>
            <a:ext cx="991287" cy="1302114"/>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Image result for science journal cover">
            <a:extLst>
              <a:ext uri="{FF2B5EF4-FFF2-40B4-BE49-F238E27FC236}">
                <a16:creationId xmlns:a16="http://schemas.microsoft.com/office/drawing/2014/main" id="{52F19AE4-ED28-43FF-A2FD-D7DAB64990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1056" y="5438002"/>
            <a:ext cx="952270" cy="1212557"/>
          </a:xfrm>
          <a:prstGeom prst="rect">
            <a:avLst/>
          </a:prstGeom>
          <a:noFill/>
          <a:extLst>
            <a:ext uri="{909E8E84-426E-40DD-AFC4-6F175D3DCCD1}">
              <a14:hiddenFill xmlns:a14="http://schemas.microsoft.com/office/drawing/2010/main">
                <a:solidFill>
                  <a:srgbClr val="FFFFFF"/>
                </a:solidFill>
              </a14:hiddenFill>
            </a:ext>
          </a:extLst>
        </p:spPr>
      </p:pic>
      <p:pic>
        <p:nvPicPr>
          <p:cNvPr id="45070" name="Picture 14" descr="Image result for band aid">
            <a:extLst>
              <a:ext uri="{FF2B5EF4-FFF2-40B4-BE49-F238E27FC236}">
                <a16:creationId xmlns:a16="http://schemas.microsoft.com/office/drawing/2014/main" id="{E9FCE019-47ED-477B-8C5B-78765414AD84}"/>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1980" t="14438" r="17893" b="16872"/>
          <a:stretch/>
        </p:blipFill>
        <p:spPr bwMode="auto">
          <a:xfrm>
            <a:off x="7798170" y="4977849"/>
            <a:ext cx="939378" cy="77048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3192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0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animBg="1"/>
      <p:bldP spid="33"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A3312-C02D-4881-8F20-56E077269193}"/>
              </a:ext>
            </a:extLst>
          </p:cNvPr>
          <p:cNvPicPr>
            <a:picLocks noChangeAspect="1"/>
          </p:cNvPicPr>
          <p:nvPr/>
        </p:nvPicPr>
        <p:blipFill>
          <a:blip r:embed="rId2"/>
          <a:stretch>
            <a:fillRect/>
          </a:stretch>
        </p:blipFill>
        <p:spPr>
          <a:xfrm>
            <a:off x="201881" y="584955"/>
            <a:ext cx="3696842" cy="4865819"/>
          </a:xfrm>
          <a:prstGeom prst="rect">
            <a:avLst/>
          </a:prstGeom>
        </p:spPr>
      </p:pic>
      <p:sp>
        <p:nvSpPr>
          <p:cNvPr id="8" name="Rectangle 7"/>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pic>
        <p:nvPicPr>
          <p:cNvPr id="10" name="Picture 9">
            <a:extLst>
              <a:ext uri="{FF2B5EF4-FFF2-40B4-BE49-F238E27FC236}">
                <a16:creationId xmlns:a16="http://schemas.microsoft.com/office/drawing/2014/main" id="{8FC033F7-E554-40D6-8F8C-963E9DF972AF}"/>
              </a:ext>
            </a:extLst>
          </p:cNvPr>
          <p:cNvPicPr>
            <a:picLocks noChangeAspect="1"/>
          </p:cNvPicPr>
          <p:nvPr/>
        </p:nvPicPr>
        <p:blipFill>
          <a:blip r:embed="rId3"/>
          <a:stretch>
            <a:fillRect/>
          </a:stretch>
        </p:blipFill>
        <p:spPr>
          <a:xfrm>
            <a:off x="4093272" y="584955"/>
            <a:ext cx="4460681" cy="1815117"/>
          </a:xfrm>
          <a:prstGeom prst="rect">
            <a:avLst/>
          </a:prstGeom>
        </p:spPr>
      </p:pic>
      <p:sp>
        <p:nvSpPr>
          <p:cNvPr id="7" name="TextBox 6"/>
          <p:cNvSpPr txBox="1"/>
          <p:nvPr/>
        </p:nvSpPr>
        <p:spPr>
          <a:xfrm>
            <a:off x="4661787" y="3258976"/>
            <a:ext cx="3376309" cy="2246769"/>
          </a:xfrm>
          <a:prstGeom prst="rect">
            <a:avLst/>
          </a:prstGeom>
          <a:noFill/>
        </p:spPr>
        <p:txBody>
          <a:bodyPr wrap="none" rtlCol="0">
            <a:spAutoFit/>
          </a:bodyPr>
          <a:lstStyle/>
          <a:p>
            <a:r>
              <a:rPr lang="en-US" sz="2000" i="1" dirty="0">
                <a:solidFill>
                  <a:srgbClr val="0000FF"/>
                </a:solidFill>
              </a:rPr>
              <a:t>“Machine-Learning is not </a:t>
            </a:r>
          </a:p>
          <a:p>
            <a:r>
              <a:rPr lang="en-US" sz="2000" i="1" dirty="0">
                <a:solidFill>
                  <a:srgbClr val="0000FF"/>
                </a:solidFill>
              </a:rPr>
              <a:t>going to replace scientists …</a:t>
            </a:r>
          </a:p>
          <a:p>
            <a:endParaRPr lang="en-US" sz="2000" i="1" dirty="0">
              <a:solidFill>
                <a:srgbClr val="0000FF"/>
              </a:solidFill>
            </a:endParaRPr>
          </a:p>
          <a:p>
            <a:r>
              <a:rPr lang="en-US" sz="2000" i="1" dirty="0">
                <a:solidFill>
                  <a:srgbClr val="0000FF"/>
                </a:solidFill>
              </a:rPr>
              <a:t>But scientists who know </a:t>
            </a:r>
          </a:p>
          <a:p>
            <a:r>
              <a:rPr lang="en-US" sz="2000" i="1" dirty="0">
                <a:solidFill>
                  <a:srgbClr val="0000FF"/>
                </a:solidFill>
              </a:rPr>
              <a:t>machine-learning are going to </a:t>
            </a:r>
          </a:p>
          <a:p>
            <a:r>
              <a:rPr lang="en-US" sz="2000" i="1" dirty="0">
                <a:solidFill>
                  <a:srgbClr val="0000FF"/>
                </a:solidFill>
              </a:rPr>
              <a:t>replace scientists that do not </a:t>
            </a:r>
          </a:p>
          <a:p>
            <a:r>
              <a:rPr lang="en-US" sz="2000" i="1" dirty="0">
                <a:solidFill>
                  <a:srgbClr val="0000FF"/>
                </a:solidFill>
              </a:rPr>
              <a:t>know machine-learning”</a:t>
            </a:r>
          </a:p>
        </p:txBody>
      </p:sp>
      <p:sp>
        <p:nvSpPr>
          <p:cNvPr id="11" name="TextBox 10"/>
          <p:cNvSpPr txBox="1"/>
          <p:nvPr/>
        </p:nvSpPr>
        <p:spPr>
          <a:xfrm>
            <a:off x="6349942" y="2400072"/>
            <a:ext cx="1994392" cy="307777"/>
          </a:xfrm>
          <a:prstGeom prst="rect">
            <a:avLst/>
          </a:prstGeom>
          <a:noFill/>
        </p:spPr>
        <p:txBody>
          <a:bodyPr wrap="none" rtlCol="0">
            <a:spAutoFit/>
          </a:bodyPr>
          <a:lstStyle/>
          <a:p>
            <a:r>
              <a:rPr lang="en-US" sz="1400" dirty="0"/>
              <a:t>- MIT Technology Review</a:t>
            </a:r>
          </a:p>
        </p:txBody>
      </p:sp>
      <p:sp>
        <p:nvSpPr>
          <p:cNvPr id="12" name="Rectangle 11"/>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411497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pic>
        <p:nvPicPr>
          <p:cNvPr id="20" name="Picture 19">
            <a:extLst>
              <a:ext uri="{FF2B5EF4-FFF2-40B4-BE49-F238E27FC236}">
                <a16:creationId xmlns:a16="http://schemas.microsoft.com/office/drawing/2014/main" id="{A46A6266-00C7-4C1D-AD7C-E81AFF6339C9}"/>
              </a:ext>
            </a:extLst>
          </p:cNvPr>
          <p:cNvPicPr>
            <a:picLocks noChangeAspect="1"/>
          </p:cNvPicPr>
          <p:nvPr/>
        </p:nvPicPr>
        <p:blipFill>
          <a:blip r:embed="rId2"/>
          <a:stretch>
            <a:fillRect/>
          </a:stretch>
        </p:blipFill>
        <p:spPr>
          <a:xfrm>
            <a:off x="2385060" y="1544895"/>
            <a:ext cx="4571999" cy="3356729"/>
          </a:xfrm>
          <a:prstGeom prst="rect">
            <a:avLst/>
          </a:prstGeom>
        </p:spPr>
      </p:pic>
      <p:pic>
        <p:nvPicPr>
          <p:cNvPr id="21" name="Picture 4" descr="Image result for ship cartoon">
            <a:extLst>
              <a:ext uri="{FF2B5EF4-FFF2-40B4-BE49-F238E27FC236}">
                <a16:creationId xmlns:a16="http://schemas.microsoft.com/office/drawing/2014/main" id="{6E79A359-2DF3-46D6-A0C8-88D830FCB6A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3118"/>
          <a:stretch/>
        </p:blipFill>
        <p:spPr bwMode="auto">
          <a:xfrm>
            <a:off x="677686" y="4143265"/>
            <a:ext cx="2249869" cy="192819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0BEA86C-0AC9-4D1E-B6CC-D504C486F75B}"/>
              </a:ext>
            </a:extLst>
          </p:cNvPr>
          <p:cNvSpPr/>
          <p:nvPr/>
        </p:nvSpPr>
        <p:spPr>
          <a:xfrm>
            <a:off x="0" y="100968"/>
            <a:ext cx="9072466" cy="532903"/>
          </a:xfrm>
          <a:prstGeom prst="rect">
            <a:avLst/>
          </a:prstGeom>
        </p:spPr>
        <p:txBody>
          <a:bodyPr wrap="square">
            <a:spAutoFit/>
          </a:bodyPr>
          <a:lstStyle/>
          <a:p>
            <a:pPr>
              <a:lnSpc>
                <a:spcPct val="107000"/>
              </a:lnSpc>
              <a:spcAft>
                <a:spcPts val="800"/>
              </a:spcAft>
            </a:pPr>
            <a:r>
              <a:rPr lang="en-US" sz="2800" b="1" i="1" u="sng" dirty="0">
                <a:solidFill>
                  <a:srgbClr val="0000FF"/>
                </a:solidFill>
              </a:rPr>
              <a:t>Exploratory Synthesis</a:t>
            </a:r>
            <a:r>
              <a:rPr lang="en-US" sz="2800" b="1" i="1" dirty="0">
                <a:solidFill>
                  <a:srgbClr val="0000FF"/>
                </a:solidFill>
              </a:rPr>
              <a:t>:  </a:t>
            </a:r>
            <a:r>
              <a:rPr lang="en-US" sz="2400" i="1" dirty="0">
                <a:ea typeface="Calibri" panose="020F0502020204030204" pitchFamily="34" charset="0"/>
                <a:cs typeface="Times New Roman" panose="02020603050405020304" pitchFamily="18" charset="0"/>
              </a:rPr>
              <a:t>Which </a:t>
            </a:r>
            <a:r>
              <a:rPr lang="en-US" sz="2400" b="1" i="1" dirty="0">
                <a:ea typeface="Calibri" panose="020F0502020204030204" pitchFamily="34" charset="0"/>
                <a:cs typeface="Times New Roman" panose="02020603050405020304" pitchFamily="18" charset="0"/>
              </a:rPr>
              <a:t>new</a:t>
            </a:r>
            <a:r>
              <a:rPr lang="en-US" sz="2400" i="1" dirty="0">
                <a:ea typeface="Calibri" panose="020F0502020204030204" pitchFamily="34" charset="0"/>
                <a:cs typeface="Times New Roman" panose="02020603050405020304" pitchFamily="18" charset="0"/>
              </a:rPr>
              <a:t> materials are synthesizable?</a:t>
            </a:r>
            <a:endParaRPr lang="en-US" sz="2400" i="1" dirty="0">
              <a:effectLst/>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4B460DD7-52B2-4D48-8CC0-773FE6828528}"/>
              </a:ext>
            </a:extLst>
          </p:cNvPr>
          <p:cNvSpPr txBox="1"/>
          <p:nvPr/>
        </p:nvSpPr>
        <p:spPr>
          <a:xfrm>
            <a:off x="3357716" y="5107364"/>
            <a:ext cx="4169155" cy="1015663"/>
          </a:xfrm>
          <a:prstGeom prst="rect">
            <a:avLst/>
          </a:prstGeom>
          <a:noFill/>
        </p:spPr>
        <p:txBody>
          <a:bodyPr wrap="none" rtlCol="0">
            <a:spAutoFit/>
          </a:bodyPr>
          <a:lstStyle/>
          <a:p>
            <a:r>
              <a:rPr lang="en-US" sz="2000" dirty="0"/>
              <a:t>Just as maps guided ancient explorers </a:t>
            </a:r>
          </a:p>
          <a:p>
            <a:r>
              <a:rPr lang="en-US" sz="2000" dirty="0"/>
              <a:t>in their discovery of the new world…</a:t>
            </a:r>
          </a:p>
          <a:p>
            <a:endParaRPr lang="en-US" sz="2000" dirty="0"/>
          </a:p>
        </p:txBody>
      </p:sp>
      <p:sp>
        <p:nvSpPr>
          <p:cNvPr id="8" name="Rectangle 7"/>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197252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3945019-FB78-4443-BB92-E55974863302}"/>
              </a:ext>
            </a:extLst>
          </p:cNvPr>
          <p:cNvSpPr/>
          <p:nvPr/>
        </p:nvSpPr>
        <p:spPr>
          <a:xfrm>
            <a:off x="0" y="100968"/>
            <a:ext cx="9072466" cy="532903"/>
          </a:xfrm>
          <a:prstGeom prst="rect">
            <a:avLst/>
          </a:prstGeom>
        </p:spPr>
        <p:txBody>
          <a:bodyPr wrap="square">
            <a:spAutoFit/>
          </a:bodyPr>
          <a:lstStyle/>
          <a:p>
            <a:pPr>
              <a:lnSpc>
                <a:spcPct val="107000"/>
              </a:lnSpc>
              <a:spcAft>
                <a:spcPts val="800"/>
              </a:spcAft>
            </a:pPr>
            <a:r>
              <a:rPr lang="en-US" sz="2800" b="1" i="1" u="sng" dirty="0">
                <a:solidFill>
                  <a:srgbClr val="0000FF"/>
                </a:solidFill>
              </a:rPr>
              <a:t>Exploratory Synthesis</a:t>
            </a:r>
            <a:r>
              <a:rPr lang="en-US" sz="2800" b="1" i="1" dirty="0">
                <a:solidFill>
                  <a:srgbClr val="0000FF"/>
                </a:solidFill>
              </a:rPr>
              <a:t>:  </a:t>
            </a:r>
            <a:r>
              <a:rPr lang="en-US" sz="2400" i="1" dirty="0">
                <a:ea typeface="Calibri" panose="020F0502020204030204" pitchFamily="34" charset="0"/>
                <a:cs typeface="Times New Roman" panose="02020603050405020304" pitchFamily="18" charset="0"/>
              </a:rPr>
              <a:t>Which </a:t>
            </a:r>
            <a:r>
              <a:rPr lang="en-US" sz="2400" b="1" i="1" dirty="0">
                <a:ea typeface="Calibri" panose="020F0502020204030204" pitchFamily="34" charset="0"/>
                <a:cs typeface="Times New Roman" panose="02020603050405020304" pitchFamily="18" charset="0"/>
              </a:rPr>
              <a:t>new</a:t>
            </a:r>
            <a:r>
              <a:rPr lang="en-US" sz="2400" i="1" dirty="0">
                <a:ea typeface="Calibri" panose="020F0502020204030204" pitchFamily="34" charset="0"/>
                <a:cs typeface="Times New Roman" panose="02020603050405020304" pitchFamily="18" charset="0"/>
              </a:rPr>
              <a:t> materials are synthesizable?</a:t>
            </a:r>
            <a:endParaRPr lang="en-US" sz="2400" i="1" dirty="0">
              <a:effectLst/>
              <a:ea typeface="Calibri" panose="020F0502020204030204" pitchFamily="34" charset="0"/>
              <a:cs typeface="Times New Roman" panose="02020603050405020304" pitchFamily="18" charset="0"/>
            </a:endParaRPr>
          </a:p>
        </p:txBody>
      </p:sp>
      <p:sp>
        <p:nvSpPr>
          <p:cNvPr id="32" name="Rectangle 31"/>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9341531" y="457199"/>
            <a:ext cx="2840182" cy="5940088"/>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br>
              <a:rPr lang="pt-BR" b="1" dirty="0">
                <a:solidFill>
                  <a:schemeClr val="bg1"/>
                </a:solidFill>
              </a:rPr>
            </a:br>
            <a:endParaRPr lang="pt-BR" dirty="0">
              <a:solidFill>
                <a:schemeClr val="bg1"/>
              </a:solidFill>
            </a:endParaRPr>
          </a:p>
          <a:p>
            <a:pPr marL="342900" indent="-342900">
              <a:buAutoNum type="arabicPeriod"/>
            </a:pPr>
            <a:endParaRPr lang="en-US" b="1" dirty="0">
              <a:solidFill>
                <a:schemeClr val="bg1"/>
              </a:solidFill>
            </a:endParaRPr>
          </a:p>
        </p:txBody>
      </p:sp>
      <p:pic>
        <p:nvPicPr>
          <p:cNvPr id="42" name="Picture 2" descr="Image result for titanium nitride coa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510" y="1178712"/>
            <a:ext cx="2435386" cy="11397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Image result for white light L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63" y="2621559"/>
            <a:ext cx="1531738" cy="10211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Image result for nitride magne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2924" b="12222"/>
          <a:stretch/>
        </p:blipFill>
        <p:spPr bwMode="auto">
          <a:xfrm>
            <a:off x="2419131" y="2298516"/>
            <a:ext cx="1505320" cy="146428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encrypted-tbn0.gstatic.com/images?q=tbn:ANd9GcT_G-lP1K9VbCiZILwOwWOEXa46PmqbPh_6AIvwj6xT1Kk1lplDq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692941"/>
            <a:ext cx="590135" cy="58230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479668" y="3642718"/>
            <a:ext cx="1791203" cy="830997"/>
          </a:xfrm>
          <a:prstGeom prst="rect">
            <a:avLst/>
          </a:prstGeom>
          <a:noFill/>
        </p:spPr>
        <p:txBody>
          <a:bodyPr wrap="square" rtlCol="0">
            <a:spAutoFit/>
          </a:bodyPr>
          <a:lstStyle/>
          <a:p>
            <a:r>
              <a:rPr lang="en-US" sz="1600" dirty="0"/>
              <a:t>White Light LEDs</a:t>
            </a:r>
          </a:p>
          <a:p>
            <a:r>
              <a:rPr lang="en-US" sz="1600" b="1" dirty="0" err="1"/>
              <a:t>GaN</a:t>
            </a:r>
            <a:r>
              <a:rPr lang="en-US" sz="1600" dirty="0"/>
              <a:t> </a:t>
            </a:r>
            <a:r>
              <a:rPr lang="en-US" sz="1600" dirty="0">
                <a:sym typeface="Wingdings" panose="05000000000000000000" pitchFamily="2" charset="2"/>
              </a:rPr>
              <a:t> </a:t>
            </a:r>
            <a:r>
              <a:rPr lang="en-US" sz="1600" dirty="0"/>
              <a:t>Nobel Prize</a:t>
            </a:r>
          </a:p>
          <a:p>
            <a:r>
              <a:rPr lang="en-US" sz="1600" dirty="0"/>
              <a:t> in Physics 2014 </a:t>
            </a:r>
          </a:p>
        </p:txBody>
      </p:sp>
      <p:sp>
        <p:nvSpPr>
          <p:cNvPr id="47" name="TextBox 46"/>
          <p:cNvSpPr txBox="1"/>
          <p:nvPr/>
        </p:nvSpPr>
        <p:spPr>
          <a:xfrm>
            <a:off x="669735" y="1972655"/>
            <a:ext cx="2553456" cy="369332"/>
          </a:xfrm>
          <a:prstGeom prst="rect">
            <a:avLst/>
          </a:prstGeom>
          <a:noFill/>
        </p:spPr>
        <p:txBody>
          <a:bodyPr wrap="none" rtlCol="0">
            <a:spAutoFit/>
          </a:bodyPr>
          <a:lstStyle/>
          <a:p>
            <a:r>
              <a:rPr lang="en-US" b="1" dirty="0"/>
              <a:t>TiN</a:t>
            </a:r>
            <a:r>
              <a:rPr lang="en-US" dirty="0"/>
              <a:t> – </a:t>
            </a:r>
            <a:r>
              <a:rPr lang="en-US" dirty="0" err="1"/>
              <a:t>Superhard</a:t>
            </a:r>
            <a:r>
              <a:rPr lang="en-US" dirty="0"/>
              <a:t> Coatings</a:t>
            </a:r>
          </a:p>
        </p:txBody>
      </p:sp>
      <p:sp>
        <p:nvSpPr>
          <p:cNvPr id="48" name="TextBox 47"/>
          <p:cNvSpPr txBox="1"/>
          <p:nvPr/>
        </p:nvSpPr>
        <p:spPr>
          <a:xfrm>
            <a:off x="2270450" y="3718111"/>
            <a:ext cx="1902316" cy="830997"/>
          </a:xfrm>
          <a:prstGeom prst="rect">
            <a:avLst/>
          </a:prstGeom>
          <a:noFill/>
        </p:spPr>
        <p:txBody>
          <a:bodyPr wrap="none" rtlCol="0">
            <a:spAutoFit/>
          </a:bodyPr>
          <a:lstStyle/>
          <a:p>
            <a:pPr algn="ctr"/>
            <a:r>
              <a:rPr lang="en-US" sz="1600" b="1" dirty="0"/>
              <a:t>Fe</a:t>
            </a:r>
            <a:r>
              <a:rPr lang="en-US" sz="1600" b="1" baseline="-25000" dirty="0"/>
              <a:t>16</a:t>
            </a:r>
            <a:r>
              <a:rPr lang="en-US" sz="1600" b="1" dirty="0"/>
              <a:t>N</a:t>
            </a:r>
            <a:r>
              <a:rPr lang="en-US" sz="1600" b="1" baseline="-25000" dirty="0"/>
              <a:t>2</a:t>
            </a:r>
            <a:r>
              <a:rPr lang="en-US" sz="1600" dirty="0"/>
              <a:t> – 4x stronger </a:t>
            </a:r>
            <a:br>
              <a:rPr lang="en-US" sz="1600" dirty="0"/>
            </a:br>
            <a:r>
              <a:rPr lang="en-US" sz="1600" dirty="0"/>
              <a:t>than neodymium</a:t>
            </a:r>
          </a:p>
          <a:p>
            <a:pPr algn="ctr"/>
            <a:r>
              <a:rPr lang="en-US" sz="1600" dirty="0"/>
              <a:t>magnets</a:t>
            </a:r>
          </a:p>
        </p:txBody>
      </p:sp>
      <p:sp>
        <p:nvSpPr>
          <p:cNvPr id="36" name="TextBox 35"/>
          <p:cNvSpPr txBox="1"/>
          <p:nvPr/>
        </p:nvSpPr>
        <p:spPr>
          <a:xfrm>
            <a:off x="276514" y="766830"/>
            <a:ext cx="3264996" cy="369332"/>
          </a:xfrm>
          <a:prstGeom prst="rect">
            <a:avLst/>
          </a:prstGeom>
          <a:noFill/>
        </p:spPr>
        <p:txBody>
          <a:bodyPr wrap="none" rtlCol="0">
            <a:spAutoFit/>
          </a:bodyPr>
          <a:lstStyle/>
          <a:p>
            <a:r>
              <a:rPr lang="en-US" b="1" i="1" u="sng" dirty="0"/>
              <a:t>Nitrides are important materials</a:t>
            </a:r>
          </a:p>
        </p:txBody>
      </p:sp>
      <p:sp>
        <p:nvSpPr>
          <p:cNvPr id="15" name="Rectangle 14"/>
          <p:cNvSpPr/>
          <p:nvPr/>
        </p:nvSpPr>
        <p:spPr>
          <a:xfrm flipH="1">
            <a:off x="9341530" y="0"/>
            <a:ext cx="28504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9341531" y="77188"/>
            <a:ext cx="2840182" cy="6771084"/>
          </a:xfrm>
          <a:prstGeom prst="rect">
            <a:avLst/>
          </a:prstGeom>
          <a:noFill/>
        </p:spPr>
        <p:txBody>
          <a:bodyPr wrap="square" rtlCol="0">
            <a:spAutoFit/>
          </a:bodyPr>
          <a:lstStyle/>
          <a:p>
            <a:r>
              <a:rPr lang="en-US" sz="2000" b="1" u="sng" dirty="0">
                <a:solidFill>
                  <a:schemeClr val="accent4">
                    <a:lumMod val="60000"/>
                    <a:lumOff val="40000"/>
                  </a:schemeClr>
                </a:solidFill>
              </a:rPr>
              <a:t>If you are just joining us: </a:t>
            </a:r>
          </a:p>
          <a:p>
            <a:endParaRPr lang="en-US" dirty="0">
              <a:solidFill>
                <a:schemeClr val="bg1"/>
              </a:solidFill>
            </a:endParaRPr>
          </a:p>
          <a:p>
            <a:pPr marL="342900" indent="-342900">
              <a:buAutoNum type="arabicPeriod"/>
            </a:pPr>
            <a:r>
              <a:rPr lang="en-US" dirty="0">
                <a:solidFill>
                  <a:schemeClr val="bg1"/>
                </a:solidFill>
              </a:rPr>
              <a:t>Please log into a computer with your UMID and your Password</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Click on </a:t>
            </a:r>
            <a:r>
              <a:rPr lang="en-US" b="1" dirty="0">
                <a:solidFill>
                  <a:schemeClr val="bg1"/>
                </a:solidFill>
              </a:rPr>
              <a:t>CAEN software</a:t>
            </a:r>
            <a:r>
              <a:rPr lang="en-US" dirty="0">
                <a:solidFill>
                  <a:schemeClr val="bg1"/>
                </a:solidFill>
              </a:rPr>
              <a:t>       on the Desktop.</a:t>
            </a:r>
            <a:br>
              <a:rPr lang="en-US" dirty="0">
                <a:solidFill>
                  <a:schemeClr val="bg1"/>
                </a:solidFill>
              </a:rPr>
            </a:br>
            <a:endParaRPr lang="en-US" dirty="0">
              <a:solidFill>
                <a:schemeClr val="bg1"/>
              </a:solidFill>
            </a:endParaRPr>
          </a:p>
          <a:p>
            <a:pPr marL="342900" indent="-342900">
              <a:buAutoNum type="arabicPeriod"/>
            </a:pPr>
            <a:r>
              <a:rPr lang="en-US" dirty="0">
                <a:solidFill>
                  <a:schemeClr val="bg1"/>
                </a:solidFill>
              </a:rPr>
              <a:t>On the software page, search for and install</a:t>
            </a:r>
            <a:br>
              <a:rPr lang="en-US" dirty="0">
                <a:solidFill>
                  <a:schemeClr val="bg1"/>
                </a:solidFill>
              </a:rPr>
            </a:br>
            <a:r>
              <a:rPr lang="en-US" b="1" dirty="0">
                <a:solidFill>
                  <a:schemeClr val="bg1"/>
                </a:solidFill>
              </a:rPr>
              <a:t>“</a:t>
            </a:r>
            <a:r>
              <a:rPr lang="pt-BR" b="1" dirty="0">
                <a:solidFill>
                  <a:schemeClr val="bg1"/>
                </a:solidFill>
              </a:rPr>
              <a:t>Anaconda 2019.3 Python 3.7 MSE”</a:t>
            </a:r>
            <a:br>
              <a:rPr lang="pt-BR" b="1" dirty="0">
                <a:solidFill>
                  <a:schemeClr val="bg1"/>
                </a:solidFill>
              </a:rPr>
            </a:br>
            <a:endParaRPr lang="pt-BR" b="1" dirty="0">
              <a:solidFill>
                <a:schemeClr val="bg1"/>
              </a:solidFill>
            </a:endParaRPr>
          </a:p>
          <a:p>
            <a:pPr marL="342900" indent="-342900">
              <a:buAutoNum type="arabicPeriod"/>
            </a:pPr>
            <a:r>
              <a:rPr lang="pt-BR" dirty="0">
                <a:solidFill>
                  <a:schemeClr val="bg1"/>
                </a:solidFill>
              </a:rPr>
              <a:t>After installation, open start menu, go to Anaconda3 folder, then open </a:t>
            </a:r>
            <a:r>
              <a:rPr lang="pt-BR" b="1" dirty="0">
                <a:solidFill>
                  <a:schemeClr val="bg1"/>
                </a:solidFill>
              </a:rPr>
              <a:t>Spyder</a:t>
            </a:r>
          </a:p>
          <a:p>
            <a:endParaRPr lang="pt-BR" b="1" dirty="0">
              <a:solidFill>
                <a:schemeClr val="bg1"/>
              </a:solidFill>
            </a:endParaRPr>
          </a:p>
          <a:p>
            <a:pPr marL="342900" indent="-342900">
              <a:buAutoNum type="arabicPeriod" startAt="5"/>
            </a:pPr>
            <a:r>
              <a:rPr lang="en-US" dirty="0">
                <a:solidFill>
                  <a:schemeClr val="bg1"/>
                </a:solidFill>
              </a:rPr>
              <a:t>In a browser, go to</a:t>
            </a:r>
          </a:p>
          <a:p>
            <a:r>
              <a:rPr lang="en-US" dirty="0">
                <a:solidFill>
                  <a:schemeClr val="bg1"/>
                </a:solidFill>
              </a:rPr>
              <a:t>       </a:t>
            </a:r>
            <a:r>
              <a:rPr lang="en-US" dirty="0">
                <a:solidFill>
                  <a:schemeClr val="accent1">
                    <a:lumMod val="75000"/>
                  </a:schemeClr>
                </a:solidFill>
              </a:rPr>
              <a:t>wenhaosun.github.io</a:t>
            </a:r>
            <a:endParaRPr lang="en-US" dirty="0">
              <a:solidFill>
                <a:schemeClr val="bg1"/>
              </a:solidFill>
            </a:endParaRPr>
          </a:p>
          <a:p>
            <a:r>
              <a:rPr lang="en-US" dirty="0">
                <a:solidFill>
                  <a:schemeClr val="bg1"/>
                </a:solidFill>
              </a:rPr>
              <a:t>      click on MSE </a:t>
            </a:r>
            <a:r>
              <a:rPr lang="en-US" dirty="0" err="1">
                <a:solidFill>
                  <a:schemeClr val="bg1"/>
                </a:solidFill>
              </a:rPr>
              <a:t>OpenHouse</a:t>
            </a:r>
            <a:endParaRPr lang="en-US" dirty="0">
              <a:solidFill>
                <a:schemeClr val="bg1"/>
              </a:solidFill>
            </a:endParaRPr>
          </a:p>
          <a:p>
            <a:endParaRPr lang="en-US" b="1" dirty="0">
              <a:solidFill>
                <a:schemeClr val="bg1"/>
              </a:solidFill>
            </a:endParaRPr>
          </a:p>
        </p:txBody>
      </p:sp>
      <p:sp>
        <p:nvSpPr>
          <p:cNvPr id="17" name="TextBox 16"/>
          <p:cNvSpPr txBox="1"/>
          <p:nvPr/>
        </p:nvSpPr>
        <p:spPr>
          <a:xfrm>
            <a:off x="84403" y="4723733"/>
            <a:ext cx="4088363" cy="646331"/>
          </a:xfrm>
          <a:prstGeom prst="rect">
            <a:avLst/>
          </a:prstGeom>
          <a:noFill/>
        </p:spPr>
        <p:txBody>
          <a:bodyPr wrap="none" rtlCol="0">
            <a:spAutoFit/>
          </a:bodyPr>
          <a:lstStyle/>
          <a:p>
            <a:r>
              <a:rPr lang="en-US" b="1" i="1" dirty="0"/>
              <a:t>Nitrides are rare, because to make them </a:t>
            </a:r>
          </a:p>
          <a:p>
            <a:r>
              <a:rPr lang="en-US" b="1" i="1" dirty="0"/>
              <a:t>you need to break N</a:t>
            </a:r>
            <a:r>
              <a:rPr lang="en-US" b="1" i="1" baseline="-25000" dirty="0"/>
              <a:t>2</a:t>
            </a:r>
            <a:r>
              <a:rPr lang="en-US" b="1" i="1" dirty="0"/>
              <a:t> triple-bond. </a:t>
            </a:r>
          </a:p>
        </p:txBody>
      </p:sp>
      <p:pic>
        <p:nvPicPr>
          <p:cNvPr id="18" name="Picture 10" descr="Image result for N2 molecul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340" t="15370" r="15236" b="15314"/>
          <a:stretch/>
        </p:blipFill>
        <p:spPr bwMode="auto">
          <a:xfrm>
            <a:off x="1375269" y="5426227"/>
            <a:ext cx="1448789" cy="119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0847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0.6|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2304</Words>
  <Application>Microsoft Office PowerPoint</Application>
  <PresentationFormat>Widescreen</PresentationFormat>
  <Paragraphs>549</Paragraphs>
  <Slides>22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ＭＳ Ｐゴシック</vt:lpstr>
      <vt:lpstr>Arial</vt:lpstr>
      <vt:lpstr>Calibri</vt:lpstr>
      <vt:lpstr>Calibri Light</vt:lpstr>
      <vt:lpstr>Times New Roman</vt:lpstr>
      <vt:lpstr>Wingdings</vt:lpstr>
      <vt:lpstr>Office Theme</vt:lpstr>
      <vt:lpstr>MSE 593 Data-Driven Materials Design and Genomics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447 Stable Ternary Nitrides: 213 known, 244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Wenhao Sun</dc:creator>
  <cp:lastModifiedBy>Wenhao Sun</cp:lastModifiedBy>
  <cp:revision>121</cp:revision>
  <dcterms:created xsi:type="dcterms:W3CDTF">2020-01-23T05:24:55Z</dcterms:created>
  <dcterms:modified xsi:type="dcterms:W3CDTF">2020-01-31T07:08:41Z</dcterms:modified>
</cp:coreProperties>
</file>